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3" r:id="rId9"/>
    <p:sldId id="281" r:id="rId10"/>
    <p:sldId id="284" r:id="rId11"/>
    <p:sldId id="285" r:id="rId12"/>
    <p:sldId id="278" r:id="rId13"/>
    <p:sldId id="261" r:id="rId14"/>
    <p:sldId id="263" r:id="rId15"/>
    <p:sldId id="264" r:id="rId16"/>
    <p:sldId id="287" r:id="rId17"/>
    <p:sldId id="266" r:id="rId18"/>
    <p:sldId id="267" r:id="rId19"/>
    <p:sldId id="268" r:id="rId20"/>
    <p:sldId id="271" r:id="rId21"/>
    <p:sldId id="269" r:id="rId22"/>
    <p:sldId id="270" r:id="rId23"/>
    <p:sldId id="272" r:id="rId24"/>
    <p:sldId id="275" r:id="rId25"/>
    <p:sldId id="276" r:id="rId26"/>
    <p:sldId id="277" r:id="rId27"/>
    <p:sldId id="274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 showGuides="1"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B3CF3-8530-44DA-82CF-639E79CC301A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NZ"/>
        </a:p>
      </dgm:t>
    </dgm:pt>
    <dgm:pt modelId="{2AD751F2-22A4-4C28-9F8C-35386A71CF9A}">
      <dgm:prSet phldrT="[Text]" custT="1"/>
      <dgm:spPr/>
      <dgm:t>
        <a:bodyPr/>
        <a:lstStyle/>
        <a:p>
          <a:r>
            <a:rPr lang="en-NZ" sz="5400" dirty="0">
              <a:solidFill>
                <a:schemeClr val="tx1"/>
              </a:solidFill>
            </a:rPr>
            <a:t>Centre based</a:t>
          </a:r>
        </a:p>
      </dgm:t>
    </dgm:pt>
    <dgm:pt modelId="{D39532DB-CB5E-45E0-8EA0-AA2B7B8D9BAA}" type="parTrans" cxnId="{D23F7564-8C57-4FB4-AD1C-EE98DA6FDB80}">
      <dgm:prSet/>
      <dgm:spPr/>
      <dgm:t>
        <a:bodyPr/>
        <a:lstStyle/>
        <a:p>
          <a:endParaRPr lang="en-NZ"/>
        </a:p>
      </dgm:t>
    </dgm:pt>
    <dgm:pt modelId="{3CBD044E-1B47-4561-9B98-B6A919C39B69}" type="sibTrans" cxnId="{D23F7564-8C57-4FB4-AD1C-EE98DA6FDB80}">
      <dgm:prSet/>
      <dgm:spPr/>
      <dgm:t>
        <a:bodyPr/>
        <a:lstStyle/>
        <a:p>
          <a:endParaRPr lang="en-NZ"/>
        </a:p>
      </dgm:t>
    </dgm:pt>
    <dgm:pt modelId="{AA5B7DFA-75D7-4860-A719-3FBA76B3EFAF}">
      <dgm:prSet phldrT="[Text]"/>
      <dgm:spPr/>
      <dgm:t>
        <a:bodyPr/>
        <a:lstStyle/>
        <a:p>
          <a:r>
            <a:rPr lang="en-NZ" dirty="0"/>
            <a:t>Baseline assessment</a:t>
          </a:r>
        </a:p>
      </dgm:t>
    </dgm:pt>
    <dgm:pt modelId="{784E17B2-11EF-4C81-8768-8CF88430D3E8}" type="parTrans" cxnId="{A75F2747-49AE-4D72-8F4A-2A1213C68372}">
      <dgm:prSet/>
      <dgm:spPr/>
      <dgm:t>
        <a:bodyPr/>
        <a:lstStyle/>
        <a:p>
          <a:endParaRPr lang="en-NZ"/>
        </a:p>
      </dgm:t>
    </dgm:pt>
    <dgm:pt modelId="{6FFFB65A-39C9-47F7-AFDB-9AB506940DF2}" type="sibTrans" cxnId="{A75F2747-49AE-4D72-8F4A-2A1213C68372}">
      <dgm:prSet/>
      <dgm:spPr/>
      <dgm:t>
        <a:bodyPr/>
        <a:lstStyle/>
        <a:p>
          <a:endParaRPr lang="en-NZ"/>
        </a:p>
      </dgm:t>
    </dgm:pt>
    <dgm:pt modelId="{6AFFC402-D69B-49C9-B3F7-980CD1107E06}">
      <dgm:prSet phldrT="[Text]"/>
      <dgm:spPr/>
      <dgm:t>
        <a:bodyPr/>
        <a:lstStyle/>
        <a:p>
          <a:r>
            <a:rPr lang="en-NZ" dirty="0"/>
            <a:t>Eight weeks supervised exercise and education</a:t>
          </a:r>
        </a:p>
      </dgm:t>
    </dgm:pt>
    <dgm:pt modelId="{4AA199F7-0E87-4E85-B930-645D65DEF8F4}" type="parTrans" cxnId="{CFB41FDE-DCD3-406E-8B18-C224647C6FC3}">
      <dgm:prSet/>
      <dgm:spPr/>
      <dgm:t>
        <a:bodyPr/>
        <a:lstStyle/>
        <a:p>
          <a:endParaRPr lang="en-NZ"/>
        </a:p>
      </dgm:t>
    </dgm:pt>
    <dgm:pt modelId="{42173D9C-ED22-43C9-889A-03892902980C}" type="sibTrans" cxnId="{CFB41FDE-DCD3-406E-8B18-C224647C6FC3}">
      <dgm:prSet/>
      <dgm:spPr/>
      <dgm:t>
        <a:bodyPr/>
        <a:lstStyle/>
        <a:p>
          <a:endParaRPr lang="en-NZ"/>
        </a:p>
      </dgm:t>
    </dgm:pt>
    <dgm:pt modelId="{62EC40FF-9D1D-46BD-ACAB-5066B5C4974D}">
      <dgm:prSet phldrT="[Text]" custT="1"/>
      <dgm:spPr/>
      <dgm:t>
        <a:bodyPr/>
        <a:lstStyle/>
        <a:p>
          <a:r>
            <a:rPr lang="en-NZ" sz="5400" dirty="0" err="1">
              <a:solidFill>
                <a:schemeClr val="tx1"/>
              </a:solidFill>
            </a:rPr>
            <a:t>mPR</a:t>
          </a:r>
          <a:endParaRPr lang="en-NZ" sz="5400" dirty="0">
            <a:solidFill>
              <a:schemeClr val="tx1"/>
            </a:solidFill>
          </a:endParaRPr>
        </a:p>
      </dgm:t>
    </dgm:pt>
    <dgm:pt modelId="{CB99345A-882D-4972-96DE-D38C9A88388A}" type="parTrans" cxnId="{34784C31-9CC0-4747-8200-9847CC5810B1}">
      <dgm:prSet/>
      <dgm:spPr/>
      <dgm:t>
        <a:bodyPr/>
        <a:lstStyle/>
        <a:p>
          <a:endParaRPr lang="en-NZ"/>
        </a:p>
      </dgm:t>
    </dgm:pt>
    <dgm:pt modelId="{28BA5654-0808-4326-A951-9D3C192953E9}" type="sibTrans" cxnId="{34784C31-9CC0-4747-8200-9847CC5810B1}">
      <dgm:prSet/>
      <dgm:spPr/>
      <dgm:t>
        <a:bodyPr/>
        <a:lstStyle/>
        <a:p>
          <a:endParaRPr lang="en-NZ"/>
        </a:p>
      </dgm:t>
    </dgm:pt>
    <dgm:pt modelId="{5CA016E2-43A1-4749-A43A-B5430D61C32D}">
      <dgm:prSet phldrT="[Text]"/>
      <dgm:spPr/>
      <dgm:t>
        <a:bodyPr/>
        <a:lstStyle/>
        <a:p>
          <a:r>
            <a:rPr lang="en-NZ" dirty="0"/>
            <a:t>Baseline assessment</a:t>
          </a:r>
        </a:p>
      </dgm:t>
    </dgm:pt>
    <dgm:pt modelId="{D21DED79-8B06-4D7E-AC50-DC315F377569}" type="parTrans" cxnId="{418AAB14-71B3-40FB-AE00-1810C205F702}">
      <dgm:prSet/>
      <dgm:spPr/>
      <dgm:t>
        <a:bodyPr/>
        <a:lstStyle/>
        <a:p>
          <a:endParaRPr lang="en-NZ"/>
        </a:p>
      </dgm:t>
    </dgm:pt>
    <dgm:pt modelId="{266166B2-429D-4E21-B604-F60C8FE595B2}" type="sibTrans" cxnId="{418AAB14-71B3-40FB-AE00-1810C205F702}">
      <dgm:prSet/>
      <dgm:spPr/>
      <dgm:t>
        <a:bodyPr/>
        <a:lstStyle/>
        <a:p>
          <a:endParaRPr lang="en-NZ"/>
        </a:p>
      </dgm:t>
    </dgm:pt>
    <dgm:pt modelId="{48FA9140-8609-44C1-B576-C369DCE5B347}">
      <dgm:prSet phldrT="[Text]"/>
      <dgm:spPr/>
      <dgm:t>
        <a:bodyPr/>
        <a:lstStyle/>
        <a:p>
          <a:r>
            <a:rPr lang="en-NZ" dirty="0"/>
            <a:t>Follow up assessment</a:t>
          </a:r>
        </a:p>
      </dgm:t>
    </dgm:pt>
    <dgm:pt modelId="{178CBBEA-E0ED-4C86-BDD7-FE83C6AFFBD3}" type="parTrans" cxnId="{6F29FF8D-6067-465A-923D-4DBAB55838BD}">
      <dgm:prSet/>
      <dgm:spPr/>
      <dgm:t>
        <a:bodyPr/>
        <a:lstStyle/>
        <a:p>
          <a:endParaRPr lang="en-NZ"/>
        </a:p>
      </dgm:t>
    </dgm:pt>
    <dgm:pt modelId="{42C5A8EA-459A-411C-8ADC-687330D23A85}" type="sibTrans" cxnId="{6F29FF8D-6067-465A-923D-4DBAB55838BD}">
      <dgm:prSet/>
      <dgm:spPr/>
      <dgm:t>
        <a:bodyPr/>
        <a:lstStyle/>
        <a:p>
          <a:endParaRPr lang="en-NZ"/>
        </a:p>
      </dgm:t>
    </dgm:pt>
    <dgm:pt modelId="{1CB728A3-6D08-4A4D-9B65-7191CB2136FA}">
      <dgm:prSet phldrT="[Text]"/>
      <dgm:spPr/>
      <dgm:t>
        <a:bodyPr/>
        <a:lstStyle/>
        <a:p>
          <a:r>
            <a:rPr lang="en-NZ" dirty="0"/>
            <a:t>Follow up assessment</a:t>
          </a:r>
        </a:p>
      </dgm:t>
    </dgm:pt>
    <dgm:pt modelId="{D1695C44-0F75-4B25-AA31-7BCF2F3BD69D}" type="parTrans" cxnId="{9403C774-E9BB-420B-86CB-E83CF2D63271}">
      <dgm:prSet/>
      <dgm:spPr/>
      <dgm:t>
        <a:bodyPr/>
        <a:lstStyle/>
        <a:p>
          <a:endParaRPr lang="en-NZ"/>
        </a:p>
      </dgm:t>
    </dgm:pt>
    <dgm:pt modelId="{76A547A8-3631-4072-AD11-CD6F08AC1F6C}" type="sibTrans" cxnId="{9403C774-E9BB-420B-86CB-E83CF2D63271}">
      <dgm:prSet/>
      <dgm:spPr/>
      <dgm:t>
        <a:bodyPr/>
        <a:lstStyle/>
        <a:p>
          <a:endParaRPr lang="en-NZ"/>
        </a:p>
      </dgm:t>
    </dgm:pt>
    <dgm:pt modelId="{27E81645-24A9-46D3-ADD0-0D6221024DDD}">
      <dgm:prSet phldrT="[Text]"/>
      <dgm:spPr/>
      <dgm:t>
        <a:bodyPr/>
        <a:lstStyle/>
        <a:p>
          <a:r>
            <a:rPr lang="en-NZ" dirty="0"/>
            <a:t>Eight weeks exercise and education </a:t>
          </a:r>
        </a:p>
      </dgm:t>
    </dgm:pt>
    <dgm:pt modelId="{723293A7-41E4-4F3B-BFB9-8C00C9080D86}" type="parTrans" cxnId="{A491339F-0123-482E-9E92-7002ABC08A11}">
      <dgm:prSet/>
      <dgm:spPr/>
      <dgm:t>
        <a:bodyPr/>
        <a:lstStyle/>
        <a:p>
          <a:endParaRPr lang="en-NZ"/>
        </a:p>
      </dgm:t>
    </dgm:pt>
    <dgm:pt modelId="{0558EC4A-2B62-496C-B56E-F0CC2DF78749}" type="sibTrans" cxnId="{A491339F-0123-482E-9E92-7002ABC08A11}">
      <dgm:prSet/>
      <dgm:spPr/>
      <dgm:t>
        <a:bodyPr/>
        <a:lstStyle/>
        <a:p>
          <a:endParaRPr lang="en-NZ"/>
        </a:p>
      </dgm:t>
    </dgm:pt>
    <dgm:pt modelId="{F5A5915D-2224-4124-899F-BA4A0B4E8A5A}">
      <dgm:prSet phldrT="[Text]"/>
      <dgm:spPr/>
      <dgm:t>
        <a:bodyPr/>
        <a:lstStyle/>
        <a:p>
          <a:r>
            <a:rPr lang="en-NZ" dirty="0"/>
            <a:t>Daily tailored text message</a:t>
          </a:r>
        </a:p>
      </dgm:t>
    </dgm:pt>
    <dgm:pt modelId="{7D021E40-FB83-4FA4-BC49-3826FEF7CB85}" type="parTrans" cxnId="{BA9F1B88-618A-47D5-8CC9-7AFEDF0F3739}">
      <dgm:prSet/>
      <dgm:spPr/>
      <dgm:t>
        <a:bodyPr/>
        <a:lstStyle/>
        <a:p>
          <a:endParaRPr lang="en-NZ"/>
        </a:p>
      </dgm:t>
    </dgm:pt>
    <dgm:pt modelId="{B5A24A5E-C0A7-4271-A8EC-1ADDCD76F516}" type="sibTrans" cxnId="{BA9F1B88-618A-47D5-8CC9-7AFEDF0F3739}">
      <dgm:prSet/>
      <dgm:spPr/>
      <dgm:t>
        <a:bodyPr/>
        <a:lstStyle/>
        <a:p>
          <a:endParaRPr lang="en-NZ"/>
        </a:p>
      </dgm:t>
    </dgm:pt>
    <dgm:pt modelId="{E18C7B8C-5BB4-410A-AB8E-A64CE960435A}">
      <dgm:prSet phldrT="[Text]"/>
      <dgm:spPr/>
      <dgm:t>
        <a:bodyPr/>
        <a:lstStyle/>
        <a:p>
          <a:r>
            <a:rPr lang="en-NZ" dirty="0"/>
            <a:t>Exercise prescription</a:t>
          </a:r>
        </a:p>
      </dgm:t>
    </dgm:pt>
    <dgm:pt modelId="{B555C72C-1921-4788-94B2-2C41CF0691A3}" type="parTrans" cxnId="{0AC436DE-CC93-4FBB-B9EE-DFD105C7314B}">
      <dgm:prSet/>
      <dgm:spPr/>
      <dgm:t>
        <a:bodyPr/>
        <a:lstStyle/>
        <a:p>
          <a:endParaRPr lang="en-NZ"/>
        </a:p>
      </dgm:t>
    </dgm:pt>
    <dgm:pt modelId="{7FFF0C22-1639-4622-9A32-B989F1DE21E1}" type="sibTrans" cxnId="{0AC436DE-CC93-4FBB-B9EE-DFD105C7314B}">
      <dgm:prSet/>
      <dgm:spPr/>
      <dgm:t>
        <a:bodyPr/>
        <a:lstStyle/>
        <a:p>
          <a:endParaRPr lang="en-NZ"/>
        </a:p>
      </dgm:t>
    </dgm:pt>
    <dgm:pt modelId="{E6ADFC79-DE0F-446A-AD0A-592C9D374436}">
      <dgm:prSet phldrT="[Text]"/>
      <dgm:spPr/>
      <dgm:t>
        <a:bodyPr/>
        <a:lstStyle/>
        <a:p>
          <a:r>
            <a:rPr lang="en-NZ" dirty="0"/>
            <a:t>Access to tips and tools</a:t>
          </a:r>
        </a:p>
      </dgm:t>
    </dgm:pt>
    <dgm:pt modelId="{D7EFC5EC-A836-441D-9CA1-451036580D37}" type="parTrans" cxnId="{104FBD66-A1D8-4DC4-B954-0A1D8C4013E5}">
      <dgm:prSet/>
      <dgm:spPr/>
      <dgm:t>
        <a:bodyPr/>
        <a:lstStyle/>
        <a:p>
          <a:endParaRPr lang="en-NZ"/>
        </a:p>
      </dgm:t>
    </dgm:pt>
    <dgm:pt modelId="{1E28C6F0-1F96-4584-8275-CFD6CE8FBE89}" type="sibTrans" cxnId="{104FBD66-A1D8-4DC4-B954-0A1D8C4013E5}">
      <dgm:prSet/>
      <dgm:spPr/>
      <dgm:t>
        <a:bodyPr/>
        <a:lstStyle/>
        <a:p>
          <a:endParaRPr lang="en-NZ"/>
        </a:p>
      </dgm:t>
    </dgm:pt>
    <dgm:pt modelId="{8D7492C8-90FF-4CC6-A0CF-32413F0B33FF}" type="pres">
      <dgm:prSet presAssocID="{2E0B3CF3-8530-44DA-82CF-639E79CC301A}" presName="Name0" presStyleCnt="0">
        <dgm:presLayoutVars>
          <dgm:dir/>
          <dgm:animLvl val="lvl"/>
          <dgm:resizeHandles/>
        </dgm:presLayoutVars>
      </dgm:prSet>
      <dgm:spPr/>
    </dgm:pt>
    <dgm:pt modelId="{7696C8B1-33BB-41A2-A5B4-E77210922B37}" type="pres">
      <dgm:prSet presAssocID="{2AD751F2-22A4-4C28-9F8C-35386A71CF9A}" presName="linNode" presStyleCnt="0"/>
      <dgm:spPr/>
    </dgm:pt>
    <dgm:pt modelId="{99C03927-E4E5-4E37-BCCE-1D45EC4BEA7B}" type="pres">
      <dgm:prSet presAssocID="{2AD751F2-22A4-4C28-9F8C-35386A71CF9A}" presName="parentShp" presStyleLbl="node1" presStyleIdx="0" presStyleCnt="2">
        <dgm:presLayoutVars>
          <dgm:bulletEnabled val="1"/>
        </dgm:presLayoutVars>
      </dgm:prSet>
      <dgm:spPr/>
    </dgm:pt>
    <dgm:pt modelId="{BDA19932-3FCC-41E3-A1A9-79C35717CA11}" type="pres">
      <dgm:prSet presAssocID="{2AD751F2-22A4-4C28-9F8C-35386A71CF9A}" presName="childShp" presStyleLbl="bgAccFollowNode1" presStyleIdx="0" presStyleCnt="2">
        <dgm:presLayoutVars>
          <dgm:bulletEnabled val="1"/>
        </dgm:presLayoutVars>
      </dgm:prSet>
      <dgm:spPr/>
    </dgm:pt>
    <dgm:pt modelId="{8139A14B-D6F1-49AA-8CED-A53EA32AB4F0}" type="pres">
      <dgm:prSet presAssocID="{3CBD044E-1B47-4561-9B98-B6A919C39B69}" presName="spacing" presStyleCnt="0"/>
      <dgm:spPr/>
    </dgm:pt>
    <dgm:pt modelId="{A0D37FD0-B3F8-4663-BD28-C391EBF88737}" type="pres">
      <dgm:prSet presAssocID="{62EC40FF-9D1D-46BD-ACAB-5066B5C4974D}" presName="linNode" presStyleCnt="0"/>
      <dgm:spPr/>
    </dgm:pt>
    <dgm:pt modelId="{355E5A5E-90BF-474D-9EF3-7E2CB2D35C22}" type="pres">
      <dgm:prSet presAssocID="{62EC40FF-9D1D-46BD-ACAB-5066B5C4974D}" presName="parentShp" presStyleLbl="node1" presStyleIdx="1" presStyleCnt="2">
        <dgm:presLayoutVars>
          <dgm:bulletEnabled val="1"/>
        </dgm:presLayoutVars>
      </dgm:prSet>
      <dgm:spPr/>
    </dgm:pt>
    <dgm:pt modelId="{14DCEE90-D525-48C5-8476-8EF4621FDB67}" type="pres">
      <dgm:prSet presAssocID="{62EC40FF-9D1D-46BD-ACAB-5066B5C4974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81A9308-E3B1-4A52-9B69-2DD8D5CC1483}" type="presOf" srcId="{F5A5915D-2224-4124-899F-BA4A0B4E8A5A}" destId="{14DCEE90-D525-48C5-8476-8EF4621FDB67}" srcOrd="0" destOrd="2" presId="urn:microsoft.com/office/officeart/2005/8/layout/vList6"/>
    <dgm:cxn modelId="{418AAB14-71B3-40FB-AE00-1810C205F702}" srcId="{62EC40FF-9D1D-46BD-ACAB-5066B5C4974D}" destId="{5CA016E2-43A1-4749-A43A-B5430D61C32D}" srcOrd="0" destOrd="0" parTransId="{D21DED79-8B06-4D7E-AC50-DC315F377569}" sibTransId="{266166B2-429D-4E21-B604-F60C8FE595B2}"/>
    <dgm:cxn modelId="{6092881F-BF8D-478D-9A29-27E7D8C14D2C}" type="presOf" srcId="{AA5B7DFA-75D7-4860-A719-3FBA76B3EFAF}" destId="{BDA19932-3FCC-41E3-A1A9-79C35717CA11}" srcOrd="0" destOrd="0" presId="urn:microsoft.com/office/officeart/2005/8/layout/vList6"/>
    <dgm:cxn modelId="{34784C31-9CC0-4747-8200-9847CC5810B1}" srcId="{2E0B3CF3-8530-44DA-82CF-639E79CC301A}" destId="{62EC40FF-9D1D-46BD-ACAB-5066B5C4974D}" srcOrd="1" destOrd="0" parTransId="{CB99345A-882D-4972-96DE-D38C9A88388A}" sibTransId="{28BA5654-0808-4326-A951-9D3C192953E9}"/>
    <dgm:cxn modelId="{3B6CA23D-1321-49FC-921C-2977A6BD6A95}" type="presOf" srcId="{E18C7B8C-5BB4-410A-AB8E-A64CE960435A}" destId="{14DCEE90-D525-48C5-8476-8EF4621FDB67}" srcOrd="0" destOrd="3" presId="urn:microsoft.com/office/officeart/2005/8/layout/vList6"/>
    <dgm:cxn modelId="{D23F7564-8C57-4FB4-AD1C-EE98DA6FDB80}" srcId="{2E0B3CF3-8530-44DA-82CF-639E79CC301A}" destId="{2AD751F2-22A4-4C28-9F8C-35386A71CF9A}" srcOrd="0" destOrd="0" parTransId="{D39532DB-CB5E-45E0-8EA0-AA2B7B8D9BAA}" sibTransId="{3CBD044E-1B47-4561-9B98-B6A919C39B69}"/>
    <dgm:cxn modelId="{BD06A244-785B-4639-A763-F54836FBE8C5}" type="presOf" srcId="{48FA9140-8609-44C1-B576-C369DCE5B347}" destId="{14DCEE90-D525-48C5-8476-8EF4621FDB67}" srcOrd="0" destOrd="5" presId="urn:microsoft.com/office/officeart/2005/8/layout/vList6"/>
    <dgm:cxn modelId="{104FBD66-A1D8-4DC4-B954-0A1D8C4013E5}" srcId="{27E81645-24A9-46D3-ADD0-0D6221024DDD}" destId="{E6ADFC79-DE0F-446A-AD0A-592C9D374436}" srcOrd="2" destOrd="0" parTransId="{D7EFC5EC-A836-441D-9CA1-451036580D37}" sibTransId="{1E28C6F0-1F96-4584-8275-CFD6CE8FBE89}"/>
    <dgm:cxn modelId="{A75F2747-49AE-4D72-8F4A-2A1213C68372}" srcId="{2AD751F2-22A4-4C28-9F8C-35386A71CF9A}" destId="{AA5B7DFA-75D7-4860-A719-3FBA76B3EFAF}" srcOrd="0" destOrd="0" parTransId="{784E17B2-11EF-4C81-8768-8CF88430D3E8}" sibTransId="{6FFFB65A-39C9-47F7-AFDB-9AB506940DF2}"/>
    <dgm:cxn modelId="{E36B434F-FA7B-46AD-9454-80563250A578}" type="presOf" srcId="{1CB728A3-6D08-4A4D-9B65-7191CB2136FA}" destId="{BDA19932-3FCC-41E3-A1A9-79C35717CA11}" srcOrd="0" destOrd="2" presId="urn:microsoft.com/office/officeart/2005/8/layout/vList6"/>
    <dgm:cxn modelId="{F5A95C70-2C8D-4212-B788-27028C6E1BA0}" type="presOf" srcId="{5CA016E2-43A1-4749-A43A-B5430D61C32D}" destId="{14DCEE90-D525-48C5-8476-8EF4621FDB67}" srcOrd="0" destOrd="0" presId="urn:microsoft.com/office/officeart/2005/8/layout/vList6"/>
    <dgm:cxn modelId="{D7242B74-0953-456C-ACD4-7F3D9CAE9251}" type="presOf" srcId="{6AFFC402-D69B-49C9-B3F7-980CD1107E06}" destId="{BDA19932-3FCC-41E3-A1A9-79C35717CA11}" srcOrd="0" destOrd="1" presId="urn:microsoft.com/office/officeart/2005/8/layout/vList6"/>
    <dgm:cxn modelId="{9403C774-E9BB-420B-86CB-E83CF2D63271}" srcId="{2AD751F2-22A4-4C28-9F8C-35386A71CF9A}" destId="{1CB728A3-6D08-4A4D-9B65-7191CB2136FA}" srcOrd="2" destOrd="0" parTransId="{D1695C44-0F75-4B25-AA31-7BCF2F3BD69D}" sibTransId="{76A547A8-3631-4072-AD11-CD6F08AC1F6C}"/>
    <dgm:cxn modelId="{0DEB847A-C4B4-45AC-8159-C7E9538CB3D8}" type="presOf" srcId="{2E0B3CF3-8530-44DA-82CF-639E79CC301A}" destId="{8D7492C8-90FF-4CC6-A0CF-32413F0B33FF}" srcOrd="0" destOrd="0" presId="urn:microsoft.com/office/officeart/2005/8/layout/vList6"/>
    <dgm:cxn modelId="{BA9F1B88-618A-47D5-8CC9-7AFEDF0F3739}" srcId="{27E81645-24A9-46D3-ADD0-0D6221024DDD}" destId="{F5A5915D-2224-4124-899F-BA4A0B4E8A5A}" srcOrd="0" destOrd="0" parTransId="{7D021E40-FB83-4FA4-BC49-3826FEF7CB85}" sibTransId="{B5A24A5E-C0A7-4271-A8EC-1ADDCD76F516}"/>
    <dgm:cxn modelId="{6F29FF8D-6067-465A-923D-4DBAB55838BD}" srcId="{62EC40FF-9D1D-46BD-ACAB-5066B5C4974D}" destId="{48FA9140-8609-44C1-B576-C369DCE5B347}" srcOrd="2" destOrd="0" parTransId="{178CBBEA-E0ED-4C86-BDD7-FE83C6AFFBD3}" sibTransId="{42C5A8EA-459A-411C-8ADC-687330D23A85}"/>
    <dgm:cxn modelId="{A491339F-0123-482E-9E92-7002ABC08A11}" srcId="{62EC40FF-9D1D-46BD-ACAB-5066B5C4974D}" destId="{27E81645-24A9-46D3-ADD0-0D6221024DDD}" srcOrd="1" destOrd="0" parTransId="{723293A7-41E4-4F3B-BFB9-8C00C9080D86}" sibTransId="{0558EC4A-2B62-496C-B56E-F0CC2DF78749}"/>
    <dgm:cxn modelId="{AB8EE7D0-B053-4404-9C48-EC859E92116C}" type="presOf" srcId="{27E81645-24A9-46D3-ADD0-0D6221024DDD}" destId="{14DCEE90-D525-48C5-8476-8EF4621FDB67}" srcOrd="0" destOrd="1" presId="urn:microsoft.com/office/officeart/2005/8/layout/vList6"/>
    <dgm:cxn modelId="{CFB41FDE-DCD3-406E-8B18-C224647C6FC3}" srcId="{2AD751F2-22A4-4C28-9F8C-35386A71CF9A}" destId="{6AFFC402-D69B-49C9-B3F7-980CD1107E06}" srcOrd="1" destOrd="0" parTransId="{4AA199F7-0E87-4E85-B930-645D65DEF8F4}" sibTransId="{42173D9C-ED22-43C9-889A-03892902980C}"/>
    <dgm:cxn modelId="{0AC436DE-CC93-4FBB-B9EE-DFD105C7314B}" srcId="{27E81645-24A9-46D3-ADD0-0D6221024DDD}" destId="{E18C7B8C-5BB4-410A-AB8E-A64CE960435A}" srcOrd="1" destOrd="0" parTransId="{B555C72C-1921-4788-94B2-2C41CF0691A3}" sibTransId="{7FFF0C22-1639-4622-9A32-B989F1DE21E1}"/>
    <dgm:cxn modelId="{DE5EE0E4-5881-4499-9AC7-73256CF84389}" type="presOf" srcId="{E6ADFC79-DE0F-446A-AD0A-592C9D374436}" destId="{14DCEE90-D525-48C5-8476-8EF4621FDB67}" srcOrd="0" destOrd="4" presId="urn:microsoft.com/office/officeart/2005/8/layout/vList6"/>
    <dgm:cxn modelId="{0F7A93F4-2ABC-4DB2-AC87-26FBCFA19426}" type="presOf" srcId="{2AD751F2-22A4-4C28-9F8C-35386A71CF9A}" destId="{99C03927-E4E5-4E37-BCCE-1D45EC4BEA7B}" srcOrd="0" destOrd="0" presId="urn:microsoft.com/office/officeart/2005/8/layout/vList6"/>
    <dgm:cxn modelId="{6BEC5AFA-0005-48EA-A235-9BBE95D75017}" type="presOf" srcId="{62EC40FF-9D1D-46BD-ACAB-5066B5C4974D}" destId="{355E5A5E-90BF-474D-9EF3-7E2CB2D35C22}" srcOrd="0" destOrd="0" presId="urn:microsoft.com/office/officeart/2005/8/layout/vList6"/>
    <dgm:cxn modelId="{D9579520-81C6-43E9-95DA-9D8DDDB7FF99}" type="presParOf" srcId="{8D7492C8-90FF-4CC6-A0CF-32413F0B33FF}" destId="{7696C8B1-33BB-41A2-A5B4-E77210922B37}" srcOrd="0" destOrd="0" presId="urn:microsoft.com/office/officeart/2005/8/layout/vList6"/>
    <dgm:cxn modelId="{9E482CE9-253B-4227-BB15-1B7DC03DF171}" type="presParOf" srcId="{7696C8B1-33BB-41A2-A5B4-E77210922B37}" destId="{99C03927-E4E5-4E37-BCCE-1D45EC4BEA7B}" srcOrd="0" destOrd="0" presId="urn:microsoft.com/office/officeart/2005/8/layout/vList6"/>
    <dgm:cxn modelId="{54BB52FD-EF82-450F-B5BC-1FD4F6EB562C}" type="presParOf" srcId="{7696C8B1-33BB-41A2-A5B4-E77210922B37}" destId="{BDA19932-3FCC-41E3-A1A9-79C35717CA11}" srcOrd="1" destOrd="0" presId="urn:microsoft.com/office/officeart/2005/8/layout/vList6"/>
    <dgm:cxn modelId="{DAF5B95E-9914-46F3-9397-EC081222E1EE}" type="presParOf" srcId="{8D7492C8-90FF-4CC6-A0CF-32413F0B33FF}" destId="{8139A14B-D6F1-49AA-8CED-A53EA32AB4F0}" srcOrd="1" destOrd="0" presId="urn:microsoft.com/office/officeart/2005/8/layout/vList6"/>
    <dgm:cxn modelId="{7FD64F46-5D61-45CB-BEA5-DECEC64B3ACC}" type="presParOf" srcId="{8D7492C8-90FF-4CC6-A0CF-32413F0B33FF}" destId="{A0D37FD0-B3F8-4663-BD28-C391EBF88737}" srcOrd="2" destOrd="0" presId="urn:microsoft.com/office/officeart/2005/8/layout/vList6"/>
    <dgm:cxn modelId="{9A371FE5-84B2-4391-B81E-BA6BBBB4C968}" type="presParOf" srcId="{A0D37FD0-B3F8-4663-BD28-C391EBF88737}" destId="{355E5A5E-90BF-474D-9EF3-7E2CB2D35C22}" srcOrd="0" destOrd="0" presId="urn:microsoft.com/office/officeart/2005/8/layout/vList6"/>
    <dgm:cxn modelId="{7C3BFE41-A0FB-4700-864E-F4125694AB5B}" type="presParOf" srcId="{A0D37FD0-B3F8-4663-BD28-C391EBF88737}" destId="{14DCEE90-D525-48C5-8476-8EF4621FDB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DF919-86FA-4C8E-BFFE-9AF0DD96B6C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008C186-A6FC-4EDE-BD42-77CCC5840CB5}">
      <dgm:prSet phldrT="[Text]"/>
      <dgm:spPr/>
      <dgm:t>
        <a:bodyPr/>
        <a:lstStyle/>
        <a:p>
          <a:r>
            <a:rPr lang="en-NZ" dirty="0"/>
            <a:t>Pre trial</a:t>
          </a:r>
        </a:p>
      </dgm:t>
    </dgm:pt>
    <dgm:pt modelId="{6B34154C-280E-4752-9C7C-0039B28D5F98}" type="parTrans" cxnId="{3F45714B-0083-4870-9A9B-7348AC4CA5A8}">
      <dgm:prSet/>
      <dgm:spPr/>
      <dgm:t>
        <a:bodyPr/>
        <a:lstStyle/>
        <a:p>
          <a:endParaRPr lang="en-NZ"/>
        </a:p>
      </dgm:t>
    </dgm:pt>
    <dgm:pt modelId="{96A21DFE-0F7D-4F5D-B2BC-9A4EB823B41B}" type="sibTrans" cxnId="{3F45714B-0083-4870-9A9B-7348AC4CA5A8}">
      <dgm:prSet/>
      <dgm:spPr/>
      <dgm:t>
        <a:bodyPr/>
        <a:lstStyle/>
        <a:p>
          <a:endParaRPr lang="en-NZ"/>
        </a:p>
      </dgm:t>
    </dgm:pt>
    <dgm:pt modelId="{D0CF0C0B-B172-4E45-A38A-4DE99E01D564}">
      <dgm:prSet phldrT="[Text]"/>
      <dgm:spPr/>
      <dgm:t>
        <a:bodyPr/>
        <a:lstStyle/>
        <a:p>
          <a:r>
            <a:rPr lang="en-NZ" dirty="0"/>
            <a:t>Trial</a:t>
          </a:r>
        </a:p>
      </dgm:t>
    </dgm:pt>
    <dgm:pt modelId="{22EF9173-4381-4228-8E37-571880879850}" type="parTrans" cxnId="{7C84688A-644F-4AA0-8985-A2C6A05FF1D1}">
      <dgm:prSet/>
      <dgm:spPr/>
      <dgm:t>
        <a:bodyPr/>
        <a:lstStyle/>
        <a:p>
          <a:endParaRPr lang="en-NZ"/>
        </a:p>
      </dgm:t>
    </dgm:pt>
    <dgm:pt modelId="{F9C59176-46D7-4B25-87DD-492E7D7C01B4}" type="sibTrans" cxnId="{7C84688A-644F-4AA0-8985-A2C6A05FF1D1}">
      <dgm:prSet/>
      <dgm:spPr/>
      <dgm:t>
        <a:bodyPr/>
        <a:lstStyle/>
        <a:p>
          <a:endParaRPr lang="en-NZ"/>
        </a:p>
      </dgm:t>
    </dgm:pt>
    <dgm:pt modelId="{ADAA333F-381F-4E90-A839-94C40C44233F}">
      <dgm:prSet phldrT="[Text]"/>
      <dgm:spPr/>
      <dgm:t>
        <a:bodyPr/>
        <a:lstStyle/>
        <a:p>
          <a:r>
            <a:rPr lang="en-NZ" dirty="0"/>
            <a:t>Post trial</a:t>
          </a:r>
        </a:p>
      </dgm:t>
    </dgm:pt>
    <dgm:pt modelId="{FD8FB1D3-5705-427B-853C-4A44B7D4718D}" type="parTrans" cxnId="{D8EFF8D1-6F45-42D2-8068-928C55B819BD}">
      <dgm:prSet/>
      <dgm:spPr/>
      <dgm:t>
        <a:bodyPr/>
        <a:lstStyle/>
        <a:p>
          <a:endParaRPr lang="en-NZ"/>
        </a:p>
      </dgm:t>
    </dgm:pt>
    <dgm:pt modelId="{47D6EA7F-60BD-4C0C-8C8D-C9E3FB493666}" type="sibTrans" cxnId="{D8EFF8D1-6F45-42D2-8068-928C55B819BD}">
      <dgm:prSet/>
      <dgm:spPr/>
      <dgm:t>
        <a:bodyPr/>
        <a:lstStyle/>
        <a:p>
          <a:endParaRPr lang="en-NZ"/>
        </a:p>
      </dgm:t>
    </dgm:pt>
    <dgm:pt modelId="{EBE3501D-C9D9-4C39-BE7C-C35512095A3B}" type="pres">
      <dgm:prSet presAssocID="{C2FDF919-86FA-4C8E-BFFE-9AF0DD96B6C8}" presName="CompostProcess" presStyleCnt="0">
        <dgm:presLayoutVars>
          <dgm:dir/>
          <dgm:resizeHandles val="exact"/>
        </dgm:presLayoutVars>
      </dgm:prSet>
      <dgm:spPr/>
    </dgm:pt>
    <dgm:pt modelId="{F45FBC03-C362-4A69-B049-89D2AB693D60}" type="pres">
      <dgm:prSet presAssocID="{C2FDF919-86FA-4C8E-BFFE-9AF0DD96B6C8}" presName="arrow" presStyleLbl="bgShp" presStyleIdx="0" presStyleCnt="1"/>
      <dgm:spPr/>
    </dgm:pt>
    <dgm:pt modelId="{3C59AC68-257F-4F6E-9F28-B3F35CC2BB3F}" type="pres">
      <dgm:prSet presAssocID="{C2FDF919-86FA-4C8E-BFFE-9AF0DD96B6C8}" presName="linearProcess" presStyleCnt="0"/>
      <dgm:spPr/>
    </dgm:pt>
    <dgm:pt modelId="{4D9372D6-FA6F-400C-99CB-A0DCFDA36FF6}" type="pres">
      <dgm:prSet presAssocID="{F008C186-A6FC-4EDE-BD42-77CCC5840CB5}" presName="textNode" presStyleLbl="node1" presStyleIdx="0" presStyleCnt="3">
        <dgm:presLayoutVars>
          <dgm:bulletEnabled val="1"/>
        </dgm:presLayoutVars>
      </dgm:prSet>
      <dgm:spPr/>
    </dgm:pt>
    <dgm:pt modelId="{30A56587-387F-4C85-8A27-C793271091AA}" type="pres">
      <dgm:prSet presAssocID="{96A21DFE-0F7D-4F5D-B2BC-9A4EB823B41B}" presName="sibTrans" presStyleCnt="0"/>
      <dgm:spPr/>
    </dgm:pt>
    <dgm:pt modelId="{65B40A7E-3F51-4D50-A6D2-559E1FC98141}" type="pres">
      <dgm:prSet presAssocID="{D0CF0C0B-B172-4E45-A38A-4DE99E01D564}" presName="textNode" presStyleLbl="node1" presStyleIdx="1" presStyleCnt="3">
        <dgm:presLayoutVars>
          <dgm:bulletEnabled val="1"/>
        </dgm:presLayoutVars>
      </dgm:prSet>
      <dgm:spPr/>
    </dgm:pt>
    <dgm:pt modelId="{244286B1-17DF-4204-BACE-C8F16CB8C2FE}" type="pres">
      <dgm:prSet presAssocID="{F9C59176-46D7-4B25-87DD-492E7D7C01B4}" presName="sibTrans" presStyleCnt="0"/>
      <dgm:spPr/>
    </dgm:pt>
    <dgm:pt modelId="{E61F2859-5712-4966-A006-8AF7EF87D065}" type="pres">
      <dgm:prSet presAssocID="{ADAA333F-381F-4E90-A839-94C40C4423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F45714B-0083-4870-9A9B-7348AC4CA5A8}" srcId="{C2FDF919-86FA-4C8E-BFFE-9AF0DD96B6C8}" destId="{F008C186-A6FC-4EDE-BD42-77CCC5840CB5}" srcOrd="0" destOrd="0" parTransId="{6B34154C-280E-4752-9C7C-0039B28D5F98}" sibTransId="{96A21DFE-0F7D-4F5D-B2BC-9A4EB823B41B}"/>
    <dgm:cxn modelId="{CFEA764D-B413-4F90-BB51-EA26475D18C6}" type="presOf" srcId="{D0CF0C0B-B172-4E45-A38A-4DE99E01D564}" destId="{65B40A7E-3F51-4D50-A6D2-559E1FC98141}" srcOrd="0" destOrd="0" presId="urn:microsoft.com/office/officeart/2005/8/layout/hProcess9"/>
    <dgm:cxn modelId="{7C84688A-644F-4AA0-8985-A2C6A05FF1D1}" srcId="{C2FDF919-86FA-4C8E-BFFE-9AF0DD96B6C8}" destId="{D0CF0C0B-B172-4E45-A38A-4DE99E01D564}" srcOrd="1" destOrd="0" parTransId="{22EF9173-4381-4228-8E37-571880879850}" sibTransId="{F9C59176-46D7-4B25-87DD-492E7D7C01B4}"/>
    <dgm:cxn modelId="{4693089E-FA19-47BA-A1A5-6992A5A98519}" type="presOf" srcId="{ADAA333F-381F-4E90-A839-94C40C44233F}" destId="{E61F2859-5712-4966-A006-8AF7EF87D065}" srcOrd="0" destOrd="0" presId="urn:microsoft.com/office/officeart/2005/8/layout/hProcess9"/>
    <dgm:cxn modelId="{5800CBA8-1C83-4996-B958-19868E6A708E}" type="presOf" srcId="{F008C186-A6FC-4EDE-BD42-77CCC5840CB5}" destId="{4D9372D6-FA6F-400C-99CB-A0DCFDA36FF6}" srcOrd="0" destOrd="0" presId="urn:microsoft.com/office/officeart/2005/8/layout/hProcess9"/>
    <dgm:cxn modelId="{D8EFF8D1-6F45-42D2-8068-928C55B819BD}" srcId="{C2FDF919-86FA-4C8E-BFFE-9AF0DD96B6C8}" destId="{ADAA333F-381F-4E90-A839-94C40C44233F}" srcOrd="2" destOrd="0" parTransId="{FD8FB1D3-5705-427B-853C-4A44B7D4718D}" sibTransId="{47D6EA7F-60BD-4C0C-8C8D-C9E3FB493666}"/>
    <dgm:cxn modelId="{E73885FB-1881-4D1F-9B2E-919A09FBF858}" type="presOf" srcId="{C2FDF919-86FA-4C8E-BFFE-9AF0DD96B6C8}" destId="{EBE3501D-C9D9-4C39-BE7C-C35512095A3B}" srcOrd="0" destOrd="0" presId="urn:microsoft.com/office/officeart/2005/8/layout/hProcess9"/>
    <dgm:cxn modelId="{BDDABC86-0B89-4537-90A7-158569BD4CCE}" type="presParOf" srcId="{EBE3501D-C9D9-4C39-BE7C-C35512095A3B}" destId="{F45FBC03-C362-4A69-B049-89D2AB693D60}" srcOrd="0" destOrd="0" presId="urn:microsoft.com/office/officeart/2005/8/layout/hProcess9"/>
    <dgm:cxn modelId="{40331150-5301-42FA-B37C-0771D4A78922}" type="presParOf" srcId="{EBE3501D-C9D9-4C39-BE7C-C35512095A3B}" destId="{3C59AC68-257F-4F6E-9F28-B3F35CC2BB3F}" srcOrd="1" destOrd="0" presId="urn:microsoft.com/office/officeart/2005/8/layout/hProcess9"/>
    <dgm:cxn modelId="{8A8BB1F1-8700-477E-91B0-D779A3F8E8CE}" type="presParOf" srcId="{3C59AC68-257F-4F6E-9F28-B3F35CC2BB3F}" destId="{4D9372D6-FA6F-400C-99CB-A0DCFDA36FF6}" srcOrd="0" destOrd="0" presId="urn:microsoft.com/office/officeart/2005/8/layout/hProcess9"/>
    <dgm:cxn modelId="{D796E33D-2D1A-4D60-97C1-A360B598FCB6}" type="presParOf" srcId="{3C59AC68-257F-4F6E-9F28-B3F35CC2BB3F}" destId="{30A56587-387F-4C85-8A27-C793271091AA}" srcOrd="1" destOrd="0" presId="urn:microsoft.com/office/officeart/2005/8/layout/hProcess9"/>
    <dgm:cxn modelId="{ECD8BE22-78C2-4652-8D3B-73C934A28080}" type="presParOf" srcId="{3C59AC68-257F-4F6E-9F28-B3F35CC2BB3F}" destId="{65B40A7E-3F51-4D50-A6D2-559E1FC98141}" srcOrd="2" destOrd="0" presId="urn:microsoft.com/office/officeart/2005/8/layout/hProcess9"/>
    <dgm:cxn modelId="{E4024A0E-F9BA-4191-9EC4-3AE33D97C11A}" type="presParOf" srcId="{3C59AC68-257F-4F6E-9F28-B3F35CC2BB3F}" destId="{244286B1-17DF-4204-BACE-C8F16CB8C2FE}" srcOrd="3" destOrd="0" presId="urn:microsoft.com/office/officeart/2005/8/layout/hProcess9"/>
    <dgm:cxn modelId="{FFF8957C-A8F3-4F77-81D9-A332F3A45BBD}" type="presParOf" srcId="{3C59AC68-257F-4F6E-9F28-B3F35CC2BB3F}" destId="{E61F2859-5712-4966-A006-8AF7EF87D0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DF919-86FA-4C8E-BFFE-9AF0DD96B6C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008C186-A6FC-4EDE-BD42-77CCC5840CB5}">
      <dgm:prSet phldrT="[Text]"/>
      <dgm:spPr/>
      <dgm:t>
        <a:bodyPr/>
        <a:lstStyle/>
        <a:p>
          <a:r>
            <a:rPr lang="en-NZ" dirty="0"/>
            <a:t>Pre trial</a:t>
          </a:r>
        </a:p>
      </dgm:t>
    </dgm:pt>
    <dgm:pt modelId="{6B34154C-280E-4752-9C7C-0039B28D5F98}" type="parTrans" cxnId="{3F45714B-0083-4870-9A9B-7348AC4CA5A8}">
      <dgm:prSet/>
      <dgm:spPr/>
      <dgm:t>
        <a:bodyPr/>
        <a:lstStyle/>
        <a:p>
          <a:endParaRPr lang="en-NZ"/>
        </a:p>
      </dgm:t>
    </dgm:pt>
    <dgm:pt modelId="{96A21DFE-0F7D-4F5D-B2BC-9A4EB823B41B}" type="sibTrans" cxnId="{3F45714B-0083-4870-9A9B-7348AC4CA5A8}">
      <dgm:prSet/>
      <dgm:spPr/>
      <dgm:t>
        <a:bodyPr/>
        <a:lstStyle/>
        <a:p>
          <a:endParaRPr lang="en-NZ"/>
        </a:p>
      </dgm:t>
    </dgm:pt>
    <dgm:pt modelId="{D0CF0C0B-B172-4E45-A38A-4DE99E01D564}">
      <dgm:prSet phldrT="[Text]"/>
      <dgm:spPr/>
      <dgm:t>
        <a:bodyPr/>
        <a:lstStyle/>
        <a:p>
          <a:r>
            <a:rPr lang="en-NZ" dirty="0"/>
            <a:t>Trial</a:t>
          </a:r>
        </a:p>
      </dgm:t>
    </dgm:pt>
    <dgm:pt modelId="{22EF9173-4381-4228-8E37-571880879850}" type="parTrans" cxnId="{7C84688A-644F-4AA0-8985-A2C6A05FF1D1}">
      <dgm:prSet/>
      <dgm:spPr/>
      <dgm:t>
        <a:bodyPr/>
        <a:lstStyle/>
        <a:p>
          <a:endParaRPr lang="en-NZ"/>
        </a:p>
      </dgm:t>
    </dgm:pt>
    <dgm:pt modelId="{F9C59176-46D7-4B25-87DD-492E7D7C01B4}" type="sibTrans" cxnId="{7C84688A-644F-4AA0-8985-A2C6A05FF1D1}">
      <dgm:prSet/>
      <dgm:spPr/>
      <dgm:t>
        <a:bodyPr/>
        <a:lstStyle/>
        <a:p>
          <a:endParaRPr lang="en-NZ"/>
        </a:p>
      </dgm:t>
    </dgm:pt>
    <dgm:pt modelId="{ADAA333F-381F-4E90-A839-94C40C44233F}">
      <dgm:prSet phldrT="[Text]"/>
      <dgm:spPr/>
      <dgm:t>
        <a:bodyPr/>
        <a:lstStyle/>
        <a:p>
          <a:r>
            <a:rPr lang="en-NZ" dirty="0"/>
            <a:t>Post trial</a:t>
          </a:r>
        </a:p>
      </dgm:t>
    </dgm:pt>
    <dgm:pt modelId="{FD8FB1D3-5705-427B-853C-4A44B7D4718D}" type="parTrans" cxnId="{D8EFF8D1-6F45-42D2-8068-928C55B819BD}">
      <dgm:prSet/>
      <dgm:spPr/>
      <dgm:t>
        <a:bodyPr/>
        <a:lstStyle/>
        <a:p>
          <a:endParaRPr lang="en-NZ"/>
        </a:p>
      </dgm:t>
    </dgm:pt>
    <dgm:pt modelId="{47D6EA7F-60BD-4C0C-8C8D-C9E3FB493666}" type="sibTrans" cxnId="{D8EFF8D1-6F45-42D2-8068-928C55B819BD}">
      <dgm:prSet/>
      <dgm:spPr/>
      <dgm:t>
        <a:bodyPr/>
        <a:lstStyle/>
        <a:p>
          <a:endParaRPr lang="en-NZ"/>
        </a:p>
      </dgm:t>
    </dgm:pt>
    <dgm:pt modelId="{EBE3501D-C9D9-4C39-BE7C-C35512095A3B}" type="pres">
      <dgm:prSet presAssocID="{C2FDF919-86FA-4C8E-BFFE-9AF0DD96B6C8}" presName="CompostProcess" presStyleCnt="0">
        <dgm:presLayoutVars>
          <dgm:dir/>
          <dgm:resizeHandles val="exact"/>
        </dgm:presLayoutVars>
      </dgm:prSet>
      <dgm:spPr/>
    </dgm:pt>
    <dgm:pt modelId="{F45FBC03-C362-4A69-B049-89D2AB693D60}" type="pres">
      <dgm:prSet presAssocID="{C2FDF919-86FA-4C8E-BFFE-9AF0DD96B6C8}" presName="arrow" presStyleLbl="bgShp" presStyleIdx="0" presStyleCnt="1"/>
      <dgm:spPr/>
    </dgm:pt>
    <dgm:pt modelId="{3C59AC68-257F-4F6E-9F28-B3F35CC2BB3F}" type="pres">
      <dgm:prSet presAssocID="{C2FDF919-86FA-4C8E-BFFE-9AF0DD96B6C8}" presName="linearProcess" presStyleCnt="0"/>
      <dgm:spPr/>
    </dgm:pt>
    <dgm:pt modelId="{4D9372D6-FA6F-400C-99CB-A0DCFDA36FF6}" type="pres">
      <dgm:prSet presAssocID="{F008C186-A6FC-4EDE-BD42-77CCC5840CB5}" presName="textNode" presStyleLbl="node1" presStyleIdx="0" presStyleCnt="3">
        <dgm:presLayoutVars>
          <dgm:bulletEnabled val="1"/>
        </dgm:presLayoutVars>
      </dgm:prSet>
      <dgm:spPr/>
    </dgm:pt>
    <dgm:pt modelId="{30A56587-387F-4C85-8A27-C793271091AA}" type="pres">
      <dgm:prSet presAssocID="{96A21DFE-0F7D-4F5D-B2BC-9A4EB823B41B}" presName="sibTrans" presStyleCnt="0"/>
      <dgm:spPr/>
    </dgm:pt>
    <dgm:pt modelId="{65B40A7E-3F51-4D50-A6D2-559E1FC98141}" type="pres">
      <dgm:prSet presAssocID="{D0CF0C0B-B172-4E45-A38A-4DE99E01D564}" presName="textNode" presStyleLbl="node1" presStyleIdx="1" presStyleCnt="3">
        <dgm:presLayoutVars>
          <dgm:bulletEnabled val="1"/>
        </dgm:presLayoutVars>
      </dgm:prSet>
      <dgm:spPr/>
    </dgm:pt>
    <dgm:pt modelId="{244286B1-17DF-4204-BACE-C8F16CB8C2FE}" type="pres">
      <dgm:prSet presAssocID="{F9C59176-46D7-4B25-87DD-492E7D7C01B4}" presName="sibTrans" presStyleCnt="0"/>
      <dgm:spPr/>
    </dgm:pt>
    <dgm:pt modelId="{E61F2859-5712-4966-A006-8AF7EF87D065}" type="pres">
      <dgm:prSet presAssocID="{ADAA333F-381F-4E90-A839-94C40C4423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7912028-827F-47A8-9086-78DDFF0A5DBF}" type="presOf" srcId="{D0CF0C0B-B172-4E45-A38A-4DE99E01D564}" destId="{65B40A7E-3F51-4D50-A6D2-559E1FC98141}" srcOrd="0" destOrd="0" presId="urn:microsoft.com/office/officeart/2005/8/layout/hProcess9"/>
    <dgm:cxn modelId="{3F45714B-0083-4870-9A9B-7348AC4CA5A8}" srcId="{C2FDF919-86FA-4C8E-BFFE-9AF0DD96B6C8}" destId="{F008C186-A6FC-4EDE-BD42-77CCC5840CB5}" srcOrd="0" destOrd="0" parTransId="{6B34154C-280E-4752-9C7C-0039B28D5F98}" sibTransId="{96A21DFE-0F7D-4F5D-B2BC-9A4EB823B41B}"/>
    <dgm:cxn modelId="{F440FB4F-C85F-4396-BD81-D629EB13D717}" type="presOf" srcId="{ADAA333F-381F-4E90-A839-94C40C44233F}" destId="{E61F2859-5712-4966-A006-8AF7EF87D065}" srcOrd="0" destOrd="0" presId="urn:microsoft.com/office/officeart/2005/8/layout/hProcess9"/>
    <dgm:cxn modelId="{926DF455-1DB3-4DA6-BB73-64829EDD80BE}" type="presOf" srcId="{C2FDF919-86FA-4C8E-BFFE-9AF0DD96B6C8}" destId="{EBE3501D-C9D9-4C39-BE7C-C35512095A3B}" srcOrd="0" destOrd="0" presId="urn:microsoft.com/office/officeart/2005/8/layout/hProcess9"/>
    <dgm:cxn modelId="{7C84688A-644F-4AA0-8985-A2C6A05FF1D1}" srcId="{C2FDF919-86FA-4C8E-BFFE-9AF0DD96B6C8}" destId="{D0CF0C0B-B172-4E45-A38A-4DE99E01D564}" srcOrd="1" destOrd="0" parTransId="{22EF9173-4381-4228-8E37-571880879850}" sibTransId="{F9C59176-46D7-4B25-87DD-492E7D7C01B4}"/>
    <dgm:cxn modelId="{77FB41CC-83BC-4875-94F9-0A23735C8ADF}" type="presOf" srcId="{F008C186-A6FC-4EDE-BD42-77CCC5840CB5}" destId="{4D9372D6-FA6F-400C-99CB-A0DCFDA36FF6}" srcOrd="0" destOrd="0" presId="urn:microsoft.com/office/officeart/2005/8/layout/hProcess9"/>
    <dgm:cxn modelId="{D8EFF8D1-6F45-42D2-8068-928C55B819BD}" srcId="{C2FDF919-86FA-4C8E-BFFE-9AF0DD96B6C8}" destId="{ADAA333F-381F-4E90-A839-94C40C44233F}" srcOrd="2" destOrd="0" parTransId="{FD8FB1D3-5705-427B-853C-4A44B7D4718D}" sibTransId="{47D6EA7F-60BD-4C0C-8C8D-C9E3FB493666}"/>
    <dgm:cxn modelId="{E089CB38-820E-4D39-9CC4-3459AC655DA6}" type="presParOf" srcId="{EBE3501D-C9D9-4C39-BE7C-C35512095A3B}" destId="{F45FBC03-C362-4A69-B049-89D2AB693D60}" srcOrd="0" destOrd="0" presId="urn:microsoft.com/office/officeart/2005/8/layout/hProcess9"/>
    <dgm:cxn modelId="{377FC912-1B9D-482A-8F90-EA5289364538}" type="presParOf" srcId="{EBE3501D-C9D9-4C39-BE7C-C35512095A3B}" destId="{3C59AC68-257F-4F6E-9F28-B3F35CC2BB3F}" srcOrd="1" destOrd="0" presId="urn:microsoft.com/office/officeart/2005/8/layout/hProcess9"/>
    <dgm:cxn modelId="{DA9183F2-9E4C-47EA-84C2-197E101B7B56}" type="presParOf" srcId="{3C59AC68-257F-4F6E-9F28-B3F35CC2BB3F}" destId="{4D9372D6-FA6F-400C-99CB-A0DCFDA36FF6}" srcOrd="0" destOrd="0" presId="urn:microsoft.com/office/officeart/2005/8/layout/hProcess9"/>
    <dgm:cxn modelId="{AE5D2A6C-4FEE-4CB4-A9FD-99427F602084}" type="presParOf" srcId="{3C59AC68-257F-4F6E-9F28-B3F35CC2BB3F}" destId="{30A56587-387F-4C85-8A27-C793271091AA}" srcOrd="1" destOrd="0" presId="urn:microsoft.com/office/officeart/2005/8/layout/hProcess9"/>
    <dgm:cxn modelId="{A139BC27-8911-49B0-AD22-56CDBBE6E831}" type="presParOf" srcId="{3C59AC68-257F-4F6E-9F28-B3F35CC2BB3F}" destId="{65B40A7E-3F51-4D50-A6D2-559E1FC98141}" srcOrd="2" destOrd="0" presId="urn:microsoft.com/office/officeart/2005/8/layout/hProcess9"/>
    <dgm:cxn modelId="{375B1E4F-7FFF-43FA-B24D-1C144A218CD0}" type="presParOf" srcId="{3C59AC68-257F-4F6E-9F28-B3F35CC2BB3F}" destId="{244286B1-17DF-4204-BACE-C8F16CB8C2FE}" srcOrd="3" destOrd="0" presId="urn:microsoft.com/office/officeart/2005/8/layout/hProcess9"/>
    <dgm:cxn modelId="{5989CE50-1146-47F7-89FA-8BBD9AD20E39}" type="presParOf" srcId="{3C59AC68-257F-4F6E-9F28-B3F35CC2BB3F}" destId="{E61F2859-5712-4966-A006-8AF7EF87D0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DF919-86FA-4C8E-BFFE-9AF0DD96B6C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008C186-A6FC-4EDE-BD42-77CCC5840CB5}">
      <dgm:prSet phldrT="[Text]"/>
      <dgm:spPr/>
      <dgm:t>
        <a:bodyPr/>
        <a:lstStyle/>
        <a:p>
          <a:r>
            <a:rPr lang="en-NZ" dirty="0"/>
            <a:t>Pre trial</a:t>
          </a:r>
        </a:p>
      </dgm:t>
    </dgm:pt>
    <dgm:pt modelId="{6B34154C-280E-4752-9C7C-0039B28D5F98}" type="parTrans" cxnId="{3F45714B-0083-4870-9A9B-7348AC4CA5A8}">
      <dgm:prSet/>
      <dgm:spPr/>
      <dgm:t>
        <a:bodyPr/>
        <a:lstStyle/>
        <a:p>
          <a:endParaRPr lang="en-NZ"/>
        </a:p>
      </dgm:t>
    </dgm:pt>
    <dgm:pt modelId="{96A21DFE-0F7D-4F5D-B2BC-9A4EB823B41B}" type="sibTrans" cxnId="{3F45714B-0083-4870-9A9B-7348AC4CA5A8}">
      <dgm:prSet/>
      <dgm:spPr/>
      <dgm:t>
        <a:bodyPr/>
        <a:lstStyle/>
        <a:p>
          <a:endParaRPr lang="en-NZ"/>
        </a:p>
      </dgm:t>
    </dgm:pt>
    <dgm:pt modelId="{D0CF0C0B-B172-4E45-A38A-4DE99E01D564}">
      <dgm:prSet phldrT="[Text]"/>
      <dgm:spPr/>
      <dgm:t>
        <a:bodyPr/>
        <a:lstStyle/>
        <a:p>
          <a:r>
            <a:rPr lang="en-NZ" dirty="0"/>
            <a:t>Trial</a:t>
          </a:r>
        </a:p>
      </dgm:t>
    </dgm:pt>
    <dgm:pt modelId="{22EF9173-4381-4228-8E37-571880879850}" type="parTrans" cxnId="{7C84688A-644F-4AA0-8985-A2C6A05FF1D1}">
      <dgm:prSet/>
      <dgm:spPr/>
      <dgm:t>
        <a:bodyPr/>
        <a:lstStyle/>
        <a:p>
          <a:endParaRPr lang="en-NZ"/>
        </a:p>
      </dgm:t>
    </dgm:pt>
    <dgm:pt modelId="{F9C59176-46D7-4B25-87DD-492E7D7C01B4}" type="sibTrans" cxnId="{7C84688A-644F-4AA0-8985-A2C6A05FF1D1}">
      <dgm:prSet/>
      <dgm:spPr/>
      <dgm:t>
        <a:bodyPr/>
        <a:lstStyle/>
        <a:p>
          <a:endParaRPr lang="en-NZ"/>
        </a:p>
      </dgm:t>
    </dgm:pt>
    <dgm:pt modelId="{ADAA333F-381F-4E90-A839-94C40C44233F}">
      <dgm:prSet phldrT="[Text]"/>
      <dgm:spPr/>
      <dgm:t>
        <a:bodyPr/>
        <a:lstStyle/>
        <a:p>
          <a:r>
            <a:rPr lang="en-NZ" dirty="0"/>
            <a:t>Post trial</a:t>
          </a:r>
        </a:p>
      </dgm:t>
    </dgm:pt>
    <dgm:pt modelId="{FD8FB1D3-5705-427B-853C-4A44B7D4718D}" type="parTrans" cxnId="{D8EFF8D1-6F45-42D2-8068-928C55B819BD}">
      <dgm:prSet/>
      <dgm:spPr/>
      <dgm:t>
        <a:bodyPr/>
        <a:lstStyle/>
        <a:p>
          <a:endParaRPr lang="en-NZ"/>
        </a:p>
      </dgm:t>
    </dgm:pt>
    <dgm:pt modelId="{47D6EA7F-60BD-4C0C-8C8D-C9E3FB493666}" type="sibTrans" cxnId="{D8EFF8D1-6F45-42D2-8068-928C55B819BD}">
      <dgm:prSet/>
      <dgm:spPr/>
      <dgm:t>
        <a:bodyPr/>
        <a:lstStyle/>
        <a:p>
          <a:endParaRPr lang="en-NZ"/>
        </a:p>
      </dgm:t>
    </dgm:pt>
    <dgm:pt modelId="{EBE3501D-C9D9-4C39-BE7C-C35512095A3B}" type="pres">
      <dgm:prSet presAssocID="{C2FDF919-86FA-4C8E-BFFE-9AF0DD96B6C8}" presName="CompostProcess" presStyleCnt="0">
        <dgm:presLayoutVars>
          <dgm:dir/>
          <dgm:resizeHandles val="exact"/>
        </dgm:presLayoutVars>
      </dgm:prSet>
      <dgm:spPr/>
    </dgm:pt>
    <dgm:pt modelId="{F45FBC03-C362-4A69-B049-89D2AB693D60}" type="pres">
      <dgm:prSet presAssocID="{C2FDF919-86FA-4C8E-BFFE-9AF0DD96B6C8}" presName="arrow" presStyleLbl="bgShp" presStyleIdx="0" presStyleCnt="1"/>
      <dgm:spPr/>
    </dgm:pt>
    <dgm:pt modelId="{3C59AC68-257F-4F6E-9F28-B3F35CC2BB3F}" type="pres">
      <dgm:prSet presAssocID="{C2FDF919-86FA-4C8E-BFFE-9AF0DD96B6C8}" presName="linearProcess" presStyleCnt="0"/>
      <dgm:spPr/>
    </dgm:pt>
    <dgm:pt modelId="{4D9372D6-FA6F-400C-99CB-A0DCFDA36FF6}" type="pres">
      <dgm:prSet presAssocID="{F008C186-A6FC-4EDE-BD42-77CCC5840CB5}" presName="textNode" presStyleLbl="node1" presStyleIdx="0" presStyleCnt="3">
        <dgm:presLayoutVars>
          <dgm:bulletEnabled val="1"/>
        </dgm:presLayoutVars>
      </dgm:prSet>
      <dgm:spPr/>
    </dgm:pt>
    <dgm:pt modelId="{30A56587-387F-4C85-8A27-C793271091AA}" type="pres">
      <dgm:prSet presAssocID="{96A21DFE-0F7D-4F5D-B2BC-9A4EB823B41B}" presName="sibTrans" presStyleCnt="0"/>
      <dgm:spPr/>
    </dgm:pt>
    <dgm:pt modelId="{65B40A7E-3F51-4D50-A6D2-559E1FC98141}" type="pres">
      <dgm:prSet presAssocID="{D0CF0C0B-B172-4E45-A38A-4DE99E01D564}" presName="textNode" presStyleLbl="node1" presStyleIdx="1" presStyleCnt="3">
        <dgm:presLayoutVars>
          <dgm:bulletEnabled val="1"/>
        </dgm:presLayoutVars>
      </dgm:prSet>
      <dgm:spPr/>
    </dgm:pt>
    <dgm:pt modelId="{244286B1-17DF-4204-BACE-C8F16CB8C2FE}" type="pres">
      <dgm:prSet presAssocID="{F9C59176-46D7-4B25-87DD-492E7D7C01B4}" presName="sibTrans" presStyleCnt="0"/>
      <dgm:spPr/>
    </dgm:pt>
    <dgm:pt modelId="{E61F2859-5712-4966-A006-8AF7EF87D065}" type="pres">
      <dgm:prSet presAssocID="{ADAA333F-381F-4E90-A839-94C40C4423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CF84002-FB38-43D7-9E62-97C22A5B588F}" type="presOf" srcId="{D0CF0C0B-B172-4E45-A38A-4DE99E01D564}" destId="{65B40A7E-3F51-4D50-A6D2-559E1FC98141}" srcOrd="0" destOrd="0" presId="urn:microsoft.com/office/officeart/2005/8/layout/hProcess9"/>
    <dgm:cxn modelId="{3F45714B-0083-4870-9A9B-7348AC4CA5A8}" srcId="{C2FDF919-86FA-4C8E-BFFE-9AF0DD96B6C8}" destId="{F008C186-A6FC-4EDE-BD42-77CCC5840CB5}" srcOrd="0" destOrd="0" parTransId="{6B34154C-280E-4752-9C7C-0039B28D5F98}" sibTransId="{96A21DFE-0F7D-4F5D-B2BC-9A4EB823B41B}"/>
    <dgm:cxn modelId="{E0E0FD87-42E1-4446-90E5-CB6B72610E42}" type="presOf" srcId="{F008C186-A6FC-4EDE-BD42-77CCC5840CB5}" destId="{4D9372D6-FA6F-400C-99CB-A0DCFDA36FF6}" srcOrd="0" destOrd="0" presId="urn:microsoft.com/office/officeart/2005/8/layout/hProcess9"/>
    <dgm:cxn modelId="{7C84688A-644F-4AA0-8985-A2C6A05FF1D1}" srcId="{C2FDF919-86FA-4C8E-BFFE-9AF0DD96B6C8}" destId="{D0CF0C0B-B172-4E45-A38A-4DE99E01D564}" srcOrd="1" destOrd="0" parTransId="{22EF9173-4381-4228-8E37-571880879850}" sibTransId="{F9C59176-46D7-4B25-87DD-492E7D7C01B4}"/>
    <dgm:cxn modelId="{D8EFF8D1-6F45-42D2-8068-928C55B819BD}" srcId="{C2FDF919-86FA-4C8E-BFFE-9AF0DD96B6C8}" destId="{ADAA333F-381F-4E90-A839-94C40C44233F}" srcOrd="2" destOrd="0" parTransId="{FD8FB1D3-5705-427B-853C-4A44B7D4718D}" sibTransId="{47D6EA7F-60BD-4C0C-8C8D-C9E3FB493666}"/>
    <dgm:cxn modelId="{E5E579EF-D41F-4C5A-8B71-0A4A28001E26}" type="presOf" srcId="{C2FDF919-86FA-4C8E-BFFE-9AF0DD96B6C8}" destId="{EBE3501D-C9D9-4C39-BE7C-C35512095A3B}" srcOrd="0" destOrd="0" presId="urn:microsoft.com/office/officeart/2005/8/layout/hProcess9"/>
    <dgm:cxn modelId="{1175FFFC-F349-492F-A16E-F6C3890B78D2}" type="presOf" srcId="{ADAA333F-381F-4E90-A839-94C40C44233F}" destId="{E61F2859-5712-4966-A006-8AF7EF87D065}" srcOrd="0" destOrd="0" presId="urn:microsoft.com/office/officeart/2005/8/layout/hProcess9"/>
    <dgm:cxn modelId="{A7775388-E8DD-4436-8641-7786BB11853F}" type="presParOf" srcId="{EBE3501D-C9D9-4C39-BE7C-C35512095A3B}" destId="{F45FBC03-C362-4A69-B049-89D2AB693D60}" srcOrd="0" destOrd="0" presId="urn:microsoft.com/office/officeart/2005/8/layout/hProcess9"/>
    <dgm:cxn modelId="{7BC68B89-DA3C-4052-9BF3-A1C9EAB25D47}" type="presParOf" srcId="{EBE3501D-C9D9-4C39-BE7C-C35512095A3B}" destId="{3C59AC68-257F-4F6E-9F28-B3F35CC2BB3F}" srcOrd="1" destOrd="0" presId="urn:microsoft.com/office/officeart/2005/8/layout/hProcess9"/>
    <dgm:cxn modelId="{15E935E3-9C50-4D0D-AD53-7E6A49FA05F4}" type="presParOf" srcId="{3C59AC68-257F-4F6E-9F28-B3F35CC2BB3F}" destId="{4D9372D6-FA6F-400C-99CB-A0DCFDA36FF6}" srcOrd="0" destOrd="0" presId="urn:microsoft.com/office/officeart/2005/8/layout/hProcess9"/>
    <dgm:cxn modelId="{2764EECD-3B2E-4564-9C3E-67E0A0F9941D}" type="presParOf" srcId="{3C59AC68-257F-4F6E-9F28-B3F35CC2BB3F}" destId="{30A56587-387F-4C85-8A27-C793271091AA}" srcOrd="1" destOrd="0" presId="urn:microsoft.com/office/officeart/2005/8/layout/hProcess9"/>
    <dgm:cxn modelId="{78147911-B384-4D54-B48A-49D00407B8BB}" type="presParOf" srcId="{3C59AC68-257F-4F6E-9F28-B3F35CC2BB3F}" destId="{65B40A7E-3F51-4D50-A6D2-559E1FC98141}" srcOrd="2" destOrd="0" presId="urn:microsoft.com/office/officeart/2005/8/layout/hProcess9"/>
    <dgm:cxn modelId="{54A2E8BD-E995-4C54-BFFB-FC1BE413FDCB}" type="presParOf" srcId="{3C59AC68-257F-4F6E-9F28-B3F35CC2BB3F}" destId="{244286B1-17DF-4204-BACE-C8F16CB8C2FE}" srcOrd="3" destOrd="0" presId="urn:microsoft.com/office/officeart/2005/8/layout/hProcess9"/>
    <dgm:cxn modelId="{B7533A35-5ACE-4C0C-93AC-81E6DAF27725}" type="presParOf" srcId="{3C59AC68-257F-4F6E-9F28-B3F35CC2BB3F}" destId="{E61F2859-5712-4966-A006-8AF7EF87D0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9932-3FCC-41E3-A1A9-79C35717CA11}">
      <dsp:nvSpPr>
        <dsp:cNvPr id="0" name=""/>
        <dsp:cNvSpPr/>
      </dsp:nvSpPr>
      <dsp:spPr>
        <a:xfrm>
          <a:off x="3047999" y="586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Baseline assessment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Eight weeks supervised exercise and education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Follow up assessment</a:t>
          </a:r>
        </a:p>
      </dsp:txBody>
      <dsp:txXfrm>
        <a:off x="3047999" y="286266"/>
        <a:ext cx="3714960" cy="1714081"/>
      </dsp:txXfrm>
    </dsp:sp>
    <dsp:sp modelId="{99C03927-E4E5-4E37-BCCE-1D45EC4BEA7B}">
      <dsp:nvSpPr>
        <dsp:cNvPr id="0" name=""/>
        <dsp:cNvSpPr/>
      </dsp:nvSpPr>
      <dsp:spPr>
        <a:xfrm>
          <a:off x="0" y="586"/>
          <a:ext cx="3048000" cy="22854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400" kern="1200" dirty="0">
              <a:solidFill>
                <a:schemeClr val="tx1"/>
              </a:solidFill>
            </a:rPr>
            <a:t>Centre based</a:t>
          </a:r>
        </a:p>
      </dsp:txBody>
      <dsp:txXfrm>
        <a:off x="111566" y="112152"/>
        <a:ext cx="2824868" cy="2062309"/>
      </dsp:txXfrm>
    </dsp:sp>
    <dsp:sp modelId="{14DCEE90-D525-48C5-8476-8EF4621FDB67}">
      <dsp:nvSpPr>
        <dsp:cNvPr id="0" name=""/>
        <dsp:cNvSpPr/>
      </dsp:nvSpPr>
      <dsp:spPr>
        <a:xfrm>
          <a:off x="3047999" y="2514572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6945206"/>
            <a:satOff val="15549"/>
            <a:lumOff val="221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945206"/>
              <a:satOff val="15549"/>
              <a:lumOff val="2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Baseline assessment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Eight weeks exercise and education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Daily tailored text message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Exercise prescription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Access to tips and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Follow up assessment</a:t>
          </a:r>
        </a:p>
      </dsp:txBody>
      <dsp:txXfrm>
        <a:off x="3047999" y="2800252"/>
        <a:ext cx="3714960" cy="1714081"/>
      </dsp:txXfrm>
    </dsp:sp>
    <dsp:sp modelId="{355E5A5E-90BF-474D-9EF3-7E2CB2D35C22}">
      <dsp:nvSpPr>
        <dsp:cNvPr id="0" name=""/>
        <dsp:cNvSpPr/>
      </dsp:nvSpPr>
      <dsp:spPr>
        <a:xfrm>
          <a:off x="0" y="2514572"/>
          <a:ext cx="3048000" cy="2285441"/>
        </a:xfrm>
        <a:prstGeom prst="roundRect">
          <a:avLst/>
        </a:prstGeom>
        <a:solidFill>
          <a:schemeClr val="accent4">
            <a:hueOff val="-6869294"/>
            <a:satOff val="-20716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400" kern="1200" dirty="0" err="1">
              <a:solidFill>
                <a:schemeClr val="tx1"/>
              </a:solidFill>
            </a:rPr>
            <a:t>mPR</a:t>
          </a:r>
          <a:endParaRPr lang="en-NZ" sz="5400" kern="1200" dirty="0">
            <a:solidFill>
              <a:schemeClr val="tx1"/>
            </a:solidFill>
          </a:endParaRPr>
        </a:p>
      </dsp:txBody>
      <dsp:txXfrm>
        <a:off x="111566" y="2626138"/>
        <a:ext cx="2824868" cy="2062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FBC03-C362-4A69-B049-89D2AB693D60}">
      <dsp:nvSpPr>
        <dsp:cNvPr id="0" name=""/>
        <dsp:cNvSpPr/>
      </dsp:nvSpPr>
      <dsp:spPr>
        <a:xfrm>
          <a:off x="491454" y="0"/>
          <a:ext cx="5569818" cy="280831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72D6-FA6F-400C-99CB-A0DCFDA36FF6}">
      <dsp:nvSpPr>
        <dsp:cNvPr id="0" name=""/>
        <dsp:cNvSpPr/>
      </dsp:nvSpPr>
      <dsp:spPr>
        <a:xfrm>
          <a:off x="3929" y="842493"/>
          <a:ext cx="2044467" cy="11233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Pre trial</a:t>
          </a:r>
        </a:p>
      </dsp:txBody>
      <dsp:txXfrm>
        <a:off x="58765" y="897329"/>
        <a:ext cx="1934795" cy="1013652"/>
      </dsp:txXfrm>
    </dsp:sp>
    <dsp:sp modelId="{65B40A7E-3F51-4D50-A6D2-559E1FC98141}">
      <dsp:nvSpPr>
        <dsp:cNvPr id="0" name=""/>
        <dsp:cNvSpPr/>
      </dsp:nvSpPr>
      <dsp:spPr>
        <a:xfrm>
          <a:off x="2254130" y="842493"/>
          <a:ext cx="2044467" cy="1123324"/>
        </a:xfrm>
        <a:prstGeom prst="roundRect">
          <a:avLst/>
        </a:prstGeom>
        <a:solidFill>
          <a:schemeClr val="accent4">
            <a:hueOff val="-3434647"/>
            <a:satOff val="-10358"/>
            <a:lumOff val="6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Trial</a:t>
          </a:r>
        </a:p>
      </dsp:txBody>
      <dsp:txXfrm>
        <a:off x="2308966" y="897329"/>
        <a:ext cx="1934795" cy="1013652"/>
      </dsp:txXfrm>
    </dsp:sp>
    <dsp:sp modelId="{E61F2859-5712-4966-A006-8AF7EF87D065}">
      <dsp:nvSpPr>
        <dsp:cNvPr id="0" name=""/>
        <dsp:cNvSpPr/>
      </dsp:nvSpPr>
      <dsp:spPr>
        <a:xfrm>
          <a:off x="4504330" y="842493"/>
          <a:ext cx="2044467" cy="1123324"/>
        </a:xfrm>
        <a:prstGeom prst="roundRect">
          <a:avLst/>
        </a:prstGeom>
        <a:solidFill>
          <a:schemeClr val="accent4">
            <a:hueOff val="-6869294"/>
            <a:satOff val="-20716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Post trial</a:t>
          </a:r>
        </a:p>
      </dsp:txBody>
      <dsp:txXfrm>
        <a:off x="4559166" y="897329"/>
        <a:ext cx="1934795" cy="1013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FBC03-C362-4A69-B049-89D2AB693D60}">
      <dsp:nvSpPr>
        <dsp:cNvPr id="0" name=""/>
        <dsp:cNvSpPr/>
      </dsp:nvSpPr>
      <dsp:spPr>
        <a:xfrm>
          <a:off x="491454" y="0"/>
          <a:ext cx="5569818" cy="280831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72D6-FA6F-400C-99CB-A0DCFDA36FF6}">
      <dsp:nvSpPr>
        <dsp:cNvPr id="0" name=""/>
        <dsp:cNvSpPr/>
      </dsp:nvSpPr>
      <dsp:spPr>
        <a:xfrm>
          <a:off x="3929" y="842493"/>
          <a:ext cx="2044467" cy="11233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Pre trial</a:t>
          </a:r>
        </a:p>
      </dsp:txBody>
      <dsp:txXfrm>
        <a:off x="58765" y="897329"/>
        <a:ext cx="1934795" cy="1013652"/>
      </dsp:txXfrm>
    </dsp:sp>
    <dsp:sp modelId="{65B40A7E-3F51-4D50-A6D2-559E1FC98141}">
      <dsp:nvSpPr>
        <dsp:cNvPr id="0" name=""/>
        <dsp:cNvSpPr/>
      </dsp:nvSpPr>
      <dsp:spPr>
        <a:xfrm>
          <a:off x="2254130" y="842493"/>
          <a:ext cx="2044467" cy="1123324"/>
        </a:xfrm>
        <a:prstGeom prst="roundRect">
          <a:avLst/>
        </a:prstGeom>
        <a:solidFill>
          <a:schemeClr val="accent4">
            <a:hueOff val="-3434647"/>
            <a:satOff val="-10358"/>
            <a:lumOff val="6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Trial</a:t>
          </a:r>
        </a:p>
      </dsp:txBody>
      <dsp:txXfrm>
        <a:off x="2308966" y="897329"/>
        <a:ext cx="1934795" cy="1013652"/>
      </dsp:txXfrm>
    </dsp:sp>
    <dsp:sp modelId="{E61F2859-5712-4966-A006-8AF7EF87D065}">
      <dsp:nvSpPr>
        <dsp:cNvPr id="0" name=""/>
        <dsp:cNvSpPr/>
      </dsp:nvSpPr>
      <dsp:spPr>
        <a:xfrm>
          <a:off x="4504330" y="842493"/>
          <a:ext cx="2044467" cy="1123324"/>
        </a:xfrm>
        <a:prstGeom prst="roundRect">
          <a:avLst/>
        </a:prstGeom>
        <a:solidFill>
          <a:schemeClr val="accent4">
            <a:hueOff val="-6869294"/>
            <a:satOff val="-20716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Post trial</a:t>
          </a:r>
        </a:p>
      </dsp:txBody>
      <dsp:txXfrm>
        <a:off x="4559166" y="897329"/>
        <a:ext cx="1934795" cy="1013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FBC03-C362-4A69-B049-89D2AB693D60}">
      <dsp:nvSpPr>
        <dsp:cNvPr id="0" name=""/>
        <dsp:cNvSpPr/>
      </dsp:nvSpPr>
      <dsp:spPr>
        <a:xfrm>
          <a:off x="491454" y="0"/>
          <a:ext cx="5569818" cy="280831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72D6-FA6F-400C-99CB-A0DCFDA36FF6}">
      <dsp:nvSpPr>
        <dsp:cNvPr id="0" name=""/>
        <dsp:cNvSpPr/>
      </dsp:nvSpPr>
      <dsp:spPr>
        <a:xfrm>
          <a:off x="3929" y="842493"/>
          <a:ext cx="2044467" cy="11233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Pre trial</a:t>
          </a:r>
        </a:p>
      </dsp:txBody>
      <dsp:txXfrm>
        <a:off x="58765" y="897329"/>
        <a:ext cx="1934795" cy="1013652"/>
      </dsp:txXfrm>
    </dsp:sp>
    <dsp:sp modelId="{65B40A7E-3F51-4D50-A6D2-559E1FC98141}">
      <dsp:nvSpPr>
        <dsp:cNvPr id="0" name=""/>
        <dsp:cNvSpPr/>
      </dsp:nvSpPr>
      <dsp:spPr>
        <a:xfrm>
          <a:off x="2254130" y="842493"/>
          <a:ext cx="2044467" cy="1123324"/>
        </a:xfrm>
        <a:prstGeom prst="roundRect">
          <a:avLst/>
        </a:prstGeom>
        <a:solidFill>
          <a:schemeClr val="accent4">
            <a:hueOff val="-3434647"/>
            <a:satOff val="-10358"/>
            <a:lumOff val="6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Trial</a:t>
          </a:r>
        </a:p>
      </dsp:txBody>
      <dsp:txXfrm>
        <a:off x="2308966" y="897329"/>
        <a:ext cx="1934795" cy="1013652"/>
      </dsp:txXfrm>
    </dsp:sp>
    <dsp:sp modelId="{E61F2859-5712-4966-A006-8AF7EF87D065}">
      <dsp:nvSpPr>
        <dsp:cNvPr id="0" name=""/>
        <dsp:cNvSpPr/>
      </dsp:nvSpPr>
      <dsp:spPr>
        <a:xfrm>
          <a:off x="4504330" y="842493"/>
          <a:ext cx="2044467" cy="1123324"/>
        </a:xfrm>
        <a:prstGeom prst="roundRect">
          <a:avLst/>
        </a:prstGeom>
        <a:solidFill>
          <a:schemeClr val="accent4">
            <a:hueOff val="-6869294"/>
            <a:satOff val="-20716"/>
            <a:lumOff val="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Post trial</a:t>
          </a:r>
        </a:p>
      </dsp:txBody>
      <dsp:txXfrm>
        <a:off x="4559166" y="897329"/>
        <a:ext cx="1934795" cy="101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02F0-6395-437C-8206-5A49CBC78A7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E1D83-DCDF-452C-873C-763956C1FD9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78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 would like to start by saying a sincere</a:t>
            </a:r>
            <a:r>
              <a:rPr lang="en-NZ" baseline="0" dirty="0"/>
              <a:t> thank you to the Royal Arch Masons.  Thank you for inviting me to your annual meeting, for listening to my presentation today, but most importantly for supporting my </a:t>
            </a:r>
            <a:r>
              <a:rPr lang="en-NZ" baseline="0" dirty="0" err="1"/>
              <a:t>ongoing</a:t>
            </a:r>
            <a:r>
              <a:rPr lang="en-NZ" baseline="0" dirty="0"/>
              <a:t> study and research.  I am incredibly grateful for your support and I would like to acknowledge the amazing advocate Ron Lane has been for me… Thank you …. I am really excited about the work we are doing in our research and your support allows me time to focus on this work.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018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FEE36-BD0B-4FD2-B41D-3625A27BA131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682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time last</a:t>
            </a:r>
            <a:r>
              <a:rPr lang="en-NZ" baseline="0" dirty="0"/>
              <a:t> year in Nelson, we were talking about this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710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By </a:t>
            </a:r>
            <a:r>
              <a:rPr lang="en-NZ" dirty="0" err="1"/>
              <a:t>mHealth</a:t>
            </a:r>
            <a:r>
              <a:rPr lang="en-NZ" dirty="0"/>
              <a:t> we mean using mobile technology to deliver a health intervention.</a:t>
            </a:r>
          </a:p>
          <a:p>
            <a:r>
              <a:rPr lang="en-NZ" dirty="0"/>
              <a:t>Pulmonary rehabilitation</a:t>
            </a:r>
            <a:r>
              <a:rPr lang="en-NZ" baseline="0" dirty="0"/>
              <a:t> is an </a:t>
            </a:r>
            <a:r>
              <a:rPr lang="en-NZ" baseline="0" dirty="0" err="1"/>
              <a:t>ambiquous</a:t>
            </a:r>
            <a:r>
              <a:rPr lang="en-NZ" baseline="0" dirty="0"/>
              <a:t> term – at CMH we have renamed out programme to better breathing, in order to make it more relatable …</a:t>
            </a:r>
          </a:p>
          <a:p>
            <a:r>
              <a:rPr lang="en-NZ" baseline="0" dirty="0"/>
              <a:t>However, the medical terminology is pulmonary rehabilitation – referring to the lungs and rehabilitation is a process of regaining health and independence…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023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is the international definition</a:t>
            </a:r>
            <a:r>
              <a:rPr lang="en-NZ" baseline="0" dirty="0"/>
              <a:t> of PR.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674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PR works!  There is a huge wealth</a:t>
            </a:r>
            <a:r>
              <a:rPr lang="en-NZ" baseline="0" dirty="0"/>
              <a:t> of evidence to prove its </a:t>
            </a:r>
            <a:r>
              <a:rPr lang="en-NZ" baseline="0" dirty="0" err="1"/>
              <a:t>effectivessness</a:t>
            </a:r>
            <a:r>
              <a:rPr lang="en-NZ" baseline="0" dirty="0"/>
              <a:t>…. But I think Mary sums it up beautifully ….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633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 know that COPD is the 3</a:t>
            </a:r>
            <a:r>
              <a:rPr lang="en-NZ" baseline="30000" dirty="0"/>
              <a:t>rd</a:t>
            </a:r>
            <a:r>
              <a:rPr lang="en-NZ" dirty="0"/>
              <a:t> leading cause of death in the world.</a:t>
            </a:r>
            <a:r>
              <a:rPr lang="en-NZ" baseline="0" dirty="0"/>
              <a:t>  In NZ </a:t>
            </a:r>
            <a:r>
              <a:rPr lang="en-NZ" dirty="0"/>
              <a:t>COPD is a major problem in NZ…. We have 14 % of our population</a:t>
            </a:r>
            <a:r>
              <a:rPr lang="en-NZ" baseline="0" dirty="0"/>
              <a:t> affected by COPD and this is only the proportion whoa re diagnosed…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5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Responsive</a:t>
            </a:r>
            <a:r>
              <a:rPr lang="en-NZ" baseline="0" dirty="0"/>
              <a:t> services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11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Remind what PR is about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014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Responsive</a:t>
            </a:r>
            <a:r>
              <a:rPr lang="en-NZ" baseline="0" dirty="0"/>
              <a:t> services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1D83-DCDF-452C-873C-763956C1FD9B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118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6CACE7-DF49-42FB-A963-D81981CB3B6E}" type="slidenum">
              <a:rPr lang="en-NZ" smtClean="0"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934FC66-F26A-4AD8-82C0-6CAEF72CF9F5}" type="datetimeFigureOut">
              <a:rPr lang="en-NZ" smtClean="0"/>
              <a:t>15/03/2021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cid:bdf61156-8312-4961-9a10-7d1bcf0669a4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cid:d50ef7eb-21be-4d8e-b0fa-e63825458026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0" Type="http://schemas.openxmlformats.org/officeDocument/2006/relationships/image" Target="cid:7f7e4324-af22-4815-92af-01a1e2bd239f" TargetMode="External"/><Relationship Id="rId4" Type="http://schemas.openxmlformats.org/officeDocument/2006/relationships/image" Target="cid:25d19708-f90e-4fc1-83d5-d7b716c6ef71" TargetMode="External"/><Relationship Id="rId9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Royal Arch Mason Centennial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Sarah Candy 2021</a:t>
            </a:r>
          </a:p>
        </p:txBody>
      </p:sp>
    </p:spTree>
    <p:extLst>
      <p:ext uri="{BB962C8B-B14F-4D97-AF65-F5344CB8AC3E}">
        <p14:creationId xmlns:p14="http://schemas.microsoft.com/office/powerpoint/2010/main" val="330950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 is missing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Rural or isolated areas</a:t>
            </a:r>
          </a:p>
          <a:p>
            <a:r>
              <a:rPr lang="en-NZ" dirty="0"/>
              <a:t>Lower socio-economic groups</a:t>
            </a:r>
          </a:p>
          <a:p>
            <a:r>
              <a:rPr lang="en-NZ" dirty="0"/>
              <a:t>Gender disparities</a:t>
            </a:r>
          </a:p>
          <a:p>
            <a:r>
              <a:rPr lang="en-NZ" dirty="0"/>
              <a:t>Ethnic groups</a:t>
            </a:r>
          </a:p>
          <a:p>
            <a:r>
              <a:rPr lang="en-NZ" dirty="0"/>
              <a:t>Current smokers</a:t>
            </a:r>
          </a:p>
          <a:p>
            <a:r>
              <a:rPr lang="en-NZ" dirty="0"/>
              <a:t>Depression</a:t>
            </a:r>
          </a:p>
          <a:p>
            <a:r>
              <a:rPr lang="en-NZ" dirty="0"/>
              <a:t>Social isolation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640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To develop an alternative method for delivering pulmonary rehabilitation to allow more people to have access to the intervention</a:t>
            </a:r>
          </a:p>
        </p:txBody>
      </p:sp>
    </p:spTree>
    <p:extLst>
      <p:ext uri="{BB962C8B-B14F-4D97-AF65-F5344CB8AC3E}">
        <p14:creationId xmlns:p14="http://schemas.microsoft.com/office/powerpoint/2010/main" val="156567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did I learn in 2020…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90" y="2060848"/>
            <a:ext cx="5577250" cy="347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6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did this mean for people with a lung condition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sz="3200" dirty="0"/>
              <a:t>Vulnerability</a:t>
            </a:r>
          </a:p>
          <a:p>
            <a:r>
              <a:rPr lang="en-NZ" sz="3200" dirty="0"/>
              <a:t>Social isolation</a:t>
            </a:r>
          </a:p>
          <a:p>
            <a:r>
              <a:rPr lang="en-NZ" sz="3200" dirty="0"/>
              <a:t>Fear</a:t>
            </a:r>
          </a:p>
          <a:p>
            <a:r>
              <a:rPr lang="en-NZ" sz="3200" dirty="0"/>
              <a:t>Reduced activity levels</a:t>
            </a:r>
          </a:p>
          <a:p>
            <a:r>
              <a:rPr lang="en-NZ" sz="3200" dirty="0"/>
              <a:t>Access to healthcare became even harder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850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What happened to pulmonary rehabilitation services in NZ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  <a:p>
            <a:r>
              <a:rPr lang="en-NZ" sz="2400" dirty="0"/>
              <a:t>40</a:t>
            </a:r>
            <a:r>
              <a:rPr lang="en-NZ" sz="3200" dirty="0"/>
              <a:t>% stopped services completely</a:t>
            </a:r>
          </a:p>
          <a:p>
            <a:endParaRPr lang="en-NZ" sz="2800" dirty="0"/>
          </a:p>
          <a:p>
            <a:r>
              <a:rPr lang="en-NZ" sz="2800" dirty="0"/>
              <a:t>Most services utilised telephone for consults</a:t>
            </a:r>
          </a:p>
          <a:p>
            <a:endParaRPr lang="en-NZ" sz="2800" dirty="0"/>
          </a:p>
          <a:p>
            <a:endParaRPr lang="en-N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8925" y="332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1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National survey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1" y="1844824"/>
            <a:ext cx="78946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93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did I learn in 2020…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We need flexible models of care</a:t>
            </a:r>
          </a:p>
          <a:p>
            <a:endParaRPr lang="en-NZ" sz="2800" dirty="0"/>
          </a:p>
          <a:p>
            <a:r>
              <a:rPr lang="en-NZ" sz="2800" dirty="0"/>
              <a:t>Services can not just STOP</a:t>
            </a:r>
          </a:p>
          <a:p>
            <a:endParaRPr lang="en-NZ" sz="2800" dirty="0"/>
          </a:p>
          <a:p>
            <a:r>
              <a:rPr lang="en-NZ" sz="2800" dirty="0"/>
              <a:t>Smart phones are not answer </a:t>
            </a:r>
          </a:p>
          <a:p>
            <a:endParaRPr lang="en-NZ" sz="2800" dirty="0"/>
          </a:p>
          <a:p>
            <a:r>
              <a:rPr lang="en-NZ" sz="2800" dirty="0"/>
              <a:t>Digital literacy is low</a:t>
            </a:r>
          </a:p>
          <a:p>
            <a:endParaRPr lang="en-NZ" sz="2800" dirty="0"/>
          </a:p>
          <a:p>
            <a:r>
              <a:rPr lang="en-NZ" sz="2800" dirty="0"/>
              <a:t>Digital access is low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99722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Changes to </a:t>
            </a:r>
            <a:r>
              <a:rPr lang="en-NZ" dirty="0" err="1"/>
              <a:t>mPR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dirty="0"/>
              <a:t>Moved from mobile-phone application to web based application</a:t>
            </a:r>
          </a:p>
          <a:p>
            <a:pPr marL="114300" indent="0">
              <a:buNone/>
            </a:pPr>
            <a:endParaRPr lang="en-NZ" sz="3200" dirty="0"/>
          </a:p>
          <a:p>
            <a:r>
              <a:rPr lang="en-NZ" sz="3200" dirty="0"/>
              <a:t>Core SMS programme</a:t>
            </a:r>
          </a:p>
          <a:p>
            <a:pPr marL="114300" indent="0">
              <a:buNone/>
            </a:pPr>
            <a:endParaRPr lang="en-NZ" sz="3200" dirty="0"/>
          </a:p>
          <a:p>
            <a:r>
              <a:rPr lang="en-NZ" sz="3200" dirty="0"/>
              <a:t>Paper based manual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152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latest version of </a:t>
            </a:r>
            <a:r>
              <a:rPr lang="en-NZ" dirty="0" err="1"/>
              <a:t>mPR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9" r="40563"/>
          <a:stretch/>
        </p:blipFill>
        <p:spPr bwMode="auto">
          <a:xfrm>
            <a:off x="611560" y="1600452"/>
            <a:ext cx="7159290" cy="365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8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next steps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Patient preference clinical trial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043608" y="2276872"/>
            <a:ext cx="63367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</a:rPr>
              <a:t>Referred to pulmonary rehabilitation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4833156"/>
            <a:ext cx="252028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Centre based PR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4833156"/>
            <a:ext cx="2520280" cy="15121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 </a:t>
            </a:r>
            <a:r>
              <a:rPr lang="en-NZ" dirty="0" err="1"/>
              <a:t>mPR</a:t>
            </a:r>
            <a:endParaRPr lang="en-NZ" dirty="0"/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4211960" y="29969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76056" y="414908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55776" y="4149080"/>
            <a:ext cx="720080" cy="517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543734" y="3486053"/>
            <a:ext cx="3096344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Patient choice</a:t>
            </a:r>
          </a:p>
        </p:txBody>
      </p:sp>
    </p:spTree>
    <p:extLst>
      <p:ext uri="{BB962C8B-B14F-4D97-AF65-F5344CB8AC3E}">
        <p14:creationId xmlns:p14="http://schemas.microsoft.com/office/powerpoint/2010/main" val="36045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76875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33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What this means for participants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85108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564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Process 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262961"/>
              </p:ext>
            </p:extLst>
          </p:nvPr>
        </p:nvGraphicFramePr>
        <p:xfrm>
          <a:off x="683568" y="1628800"/>
          <a:ext cx="65527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85309" y="382504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</a:rPr>
              <a:t>Study protocol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451" y="4333146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</a:rPr>
              <a:t>Ethics approval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451" y="479715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</a:rPr>
              <a:t>Trial registration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451" y="5301208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>
                <a:solidFill>
                  <a:schemeClr val="tx1"/>
                </a:solidFill>
              </a:rPr>
              <a:t>Study SOP</a:t>
            </a:r>
          </a:p>
        </p:txBody>
      </p:sp>
    </p:spTree>
    <p:extLst>
      <p:ext uri="{BB962C8B-B14F-4D97-AF65-F5344CB8AC3E}">
        <p14:creationId xmlns:p14="http://schemas.microsoft.com/office/powerpoint/2010/main" val="304068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Process 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179197"/>
              </p:ext>
            </p:extLst>
          </p:nvPr>
        </p:nvGraphicFramePr>
        <p:xfrm>
          <a:off x="683568" y="1628800"/>
          <a:ext cx="65527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347864" y="3851186"/>
            <a:ext cx="1656184" cy="32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</a:rPr>
              <a:t>Attendance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1006" y="434292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>
                <a:solidFill>
                  <a:schemeClr val="tx1"/>
                </a:solidFill>
              </a:rPr>
              <a:t>Exercise capacity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1006" y="4806928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</a:rPr>
              <a:t>Symptoms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7864" y="531098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</a:rPr>
              <a:t>Quality of life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7864" y="5815040"/>
            <a:ext cx="1656184" cy="56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</a:rPr>
              <a:t>Participant feedback</a:t>
            </a:r>
          </a:p>
        </p:txBody>
      </p:sp>
    </p:spTree>
    <p:extLst>
      <p:ext uri="{BB962C8B-B14F-4D97-AF65-F5344CB8AC3E}">
        <p14:creationId xmlns:p14="http://schemas.microsoft.com/office/powerpoint/2010/main" val="138470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Process 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006299"/>
              </p:ext>
            </p:extLst>
          </p:nvPr>
        </p:nvGraphicFramePr>
        <p:xfrm>
          <a:off x="683568" y="1628800"/>
          <a:ext cx="65527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507149" y="3838213"/>
            <a:ext cx="1656184" cy="32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0291" y="4329949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</a:rPr>
              <a:t>Research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8834" y="486916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</a:rPr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196341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29430"/>
              </p:ext>
            </p:extLst>
          </p:nvPr>
        </p:nvGraphicFramePr>
        <p:xfrm>
          <a:off x="539552" y="1628800"/>
          <a:ext cx="7619997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Pre trial</a:t>
                      </a: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Trial</a:t>
                      </a: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tx1"/>
                          </a:solidFill>
                        </a:rPr>
                        <a:t>Post trial</a:t>
                      </a: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03648" y="2276872"/>
            <a:ext cx="1080120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4283968" y="4941168"/>
            <a:ext cx="381642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1943708" y="3717032"/>
            <a:ext cx="2916324" cy="629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55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Questions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5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r>
              <a:rPr lang="en-NZ" dirty="0"/>
              <a:t>Thank you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767147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54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Social media &amp; self management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sz="3200" dirty="0"/>
              <a:t>Emotional and educational support</a:t>
            </a:r>
          </a:p>
          <a:p>
            <a:r>
              <a:rPr lang="en-NZ" dirty="0"/>
              <a:t>Facebook and </a:t>
            </a:r>
            <a:r>
              <a:rPr lang="en-NZ" dirty="0" err="1"/>
              <a:t>Whatsapp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3" descr="Image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85" y="3044957"/>
            <a:ext cx="15121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82" y="3044957"/>
            <a:ext cx="15121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4957"/>
            <a:ext cx="158417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"/>
          <p:cNvPicPr/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44957"/>
            <a:ext cx="15121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67067" r="59364" b="10082"/>
          <a:stretch/>
        </p:blipFill>
        <p:spPr bwMode="auto">
          <a:xfrm>
            <a:off x="7524328" y="201173"/>
            <a:ext cx="1619672" cy="938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641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Topic of the week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67067" r="59364" b="10082"/>
          <a:stretch/>
        </p:blipFill>
        <p:spPr bwMode="auto">
          <a:xfrm>
            <a:off x="6948264" y="0"/>
            <a:ext cx="2016224" cy="1165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t="9687" r="23489" b="5137"/>
          <a:stretch/>
        </p:blipFill>
        <p:spPr bwMode="auto">
          <a:xfrm>
            <a:off x="251520" y="1604797"/>
            <a:ext cx="3090930" cy="38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10959" r="15426"/>
          <a:stretch/>
        </p:blipFill>
        <p:spPr bwMode="auto">
          <a:xfrm>
            <a:off x="3347864" y="1988840"/>
            <a:ext cx="3467983" cy="34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14145" r="18147" b="6439"/>
          <a:stretch/>
        </p:blipFill>
        <p:spPr bwMode="auto">
          <a:xfrm>
            <a:off x="4355976" y="1766737"/>
            <a:ext cx="4104457" cy="43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3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a year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7" y="1700808"/>
            <a:ext cx="68167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5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692696"/>
            <a:ext cx="5985222" cy="59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72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1pm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796094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7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 recap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800" dirty="0"/>
              <a:t>Developing an </a:t>
            </a:r>
            <a:r>
              <a:rPr lang="en-NZ" sz="4800" dirty="0" err="1"/>
              <a:t>mHealth</a:t>
            </a:r>
            <a:r>
              <a:rPr lang="en-NZ" sz="4800" dirty="0"/>
              <a:t> application for pulmonary rehabilitation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462337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8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What is pulmonary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altLang="en-US" sz="3200" dirty="0">
                <a:latin typeface="Calibri" panose="020F0502020204030204" pitchFamily="34" charset="0"/>
              </a:rPr>
              <a:t>“a comprehensive intervention based on a thorough </a:t>
            </a:r>
            <a:r>
              <a:rPr lang="en-NZ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patient assessment</a:t>
            </a:r>
            <a:r>
              <a:rPr lang="en-NZ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NZ" altLang="en-US" sz="3200" dirty="0">
                <a:latin typeface="Calibri" panose="020F0502020204030204" pitchFamily="34" charset="0"/>
              </a:rPr>
              <a:t>followed by </a:t>
            </a:r>
            <a:r>
              <a:rPr lang="en-NZ" altLang="en-US" sz="3200" b="1" dirty="0">
                <a:solidFill>
                  <a:srgbClr val="92D050"/>
                </a:solidFill>
                <a:latin typeface="Calibri" panose="020F0502020204030204" pitchFamily="34" charset="0"/>
              </a:rPr>
              <a:t>patient tailored therapies </a:t>
            </a:r>
            <a:r>
              <a:rPr lang="en-NZ" altLang="en-US" sz="3200" dirty="0">
                <a:latin typeface="Calibri" panose="020F0502020204030204" pitchFamily="34" charset="0"/>
              </a:rPr>
              <a:t>that include, but are not limited to, </a:t>
            </a:r>
            <a:r>
              <a:rPr lang="en-NZ" alt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exercise training</a:t>
            </a:r>
            <a:r>
              <a:rPr lang="en-NZ" altLang="en-US" sz="3200" dirty="0">
                <a:latin typeface="Calibri" panose="020F0502020204030204" pitchFamily="34" charset="0"/>
              </a:rPr>
              <a:t>, </a:t>
            </a:r>
            <a:r>
              <a:rPr lang="en-NZ" alt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education</a:t>
            </a:r>
            <a:r>
              <a:rPr lang="en-NZ" altLang="en-US" sz="3200" dirty="0">
                <a:latin typeface="Calibri" panose="020F0502020204030204" pitchFamily="34" charset="0"/>
              </a:rPr>
              <a:t>, and </a:t>
            </a:r>
            <a:r>
              <a:rPr lang="en-NZ" altLang="en-US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behaviour change</a:t>
            </a:r>
            <a:r>
              <a:rPr lang="en-NZ" altLang="en-US" sz="3200" dirty="0">
                <a:latin typeface="Calibri" panose="020F0502020204030204" pitchFamily="34" charset="0"/>
              </a:rPr>
              <a:t>, designed to improve the physical and psychological condition of people with chronic respiratory disease and to promote the </a:t>
            </a:r>
            <a:r>
              <a:rPr lang="en-NZ" altLang="en-US" sz="3200" b="1" dirty="0">
                <a:latin typeface="Calibri" panose="020F0502020204030204" pitchFamily="34" charset="0"/>
              </a:rPr>
              <a:t>long-term adherence </a:t>
            </a:r>
            <a:r>
              <a:rPr lang="en-NZ" altLang="en-US" sz="3200" dirty="0">
                <a:latin typeface="Calibri" panose="020F0502020204030204" pitchFamily="34" charset="0"/>
              </a:rPr>
              <a:t>to health-enhancing behaviours.” </a:t>
            </a:r>
            <a:r>
              <a:rPr lang="en-NZ" altLang="en-US" sz="2800" dirty="0">
                <a:latin typeface="Calibri" panose="020F0502020204030204" pitchFamily="34" charset="0"/>
              </a:rPr>
              <a:t>(</a:t>
            </a:r>
            <a:r>
              <a:rPr lang="en-NZ" altLang="en-US" sz="2800" dirty="0" err="1">
                <a:latin typeface="Calibri" panose="020F0502020204030204" pitchFamily="34" charset="0"/>
              </a:rPr>
              <a:t>Spruit</a:t>
            </a:r>
            <a:r>
              <a:rPr lang="en-NZ" altLang="en-US" sz="2800" dirty="0">
                <a:latin typeface="Calibri" panose="020F0502020204030204" pitchFamily="34" charset="0"/>
              </a:rPr>
              <a:t> et al., 2013)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000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Z" dirty="0"/>
            </a:br>
            <a:endParaRPr lang="en-N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85035"/>
            <a:ext cx="2613309" cy="493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700809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i="1" dirty="0"/>
              <a:t>“ </a:t>
            </a:r>
            <a:r>
              <a:rPr lang="en-NZ" sz="2800" b="1" i="1" dirty="0"/>
              <a:t>Just do it!  I couldn’t even walk before. </a:t>
            </a:r>
          </a:p>
          <a:p>
            <a:r>
              <a:rPr lang="en-NZ" sz="2800" b="1" i="1" dirty="0"/>
              <a:t>I’d be so out of breath, but now I’m even able to play and run around with my grandkids.”</a:t>
            </a:r>
            <a:endParaRPr lang="en-NZ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356659"/>
            <a:ext cx="8496944" cy="62406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91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problem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Less than 1% of the people in NZ who have COPD and would benefit from PR attend each year.</a:t>
            </a:r>
          </a:p>
        </p:txBody>
      </p:sp>
    </p:spTree>
    <p:extLst>
      <p:ext uri="{BB962C8B-B14F-4D97-AF65-F5344CB8AC3E}">
        <p14:creationId xmlns:p14="http://schemas.microsoft.com/office/powerpoint/2010/main" val="1339577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RA Colours">
      <a:dk1>
        <a:sysClr val="windowText" lastClr="000000"/>
      </a:dk1>
      <a:lt1>
        <a:sysClr val="window" lastClr="FFFFFF"/>
      </a:lt1>
      <a:dk2>
        <a:srgbClr val="00A0DC"/>
      </a:dk2>
      <a:lt2>
        <a:srgbClr val="EEECE1"/>
      </a:lt2>
      <a:accent1>
        <a:srgbClr val="82C8F0"/>
      </a:accent1>
      <a:accent2>
        <a:srgbClr val="00A0DC"/>
      </a:accent2>
      <a:accent3>
        <a:srgbClr val="0582B4"/>
      </a:accent3>
      <a:accent4>
        <a:srgbClr val="05648C"/>
      </a:accent4>
      <a:accent5>
        <a:srgbClr val="7AB51D"/>
      </a:accent5>
      <a:accent6>
        <a:srgbClr val="B8B8B8"/>
      </a:accent6>
      <a:hlink>
        <a:srgbClr val="05648C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07169E44AAA46A6039EAF1CF1973A" ma:contentTypeVersion="12" ma:contentTypeDescription="Create a new document." ma:contentTypeScope="" ma:versionID="2ecbda365581a8afc7f458bb65886f32">
  <xsd:schema xmlns:xsd="http://www.w3.org/2001/XMLSchema" xmlns:xs="http://www.w3.org/2001/XMLSchema" xmlns:p="http://schemas.microsoft.com/office/2006/metadata/properties" xmlns:ns2="641b3979-1ab8-480a-98cd-a191c2631446" xmlns:ns3="ecce2129-57b6-42d6-a3c6-d7c26d26b9a8" targetNamespace="http://schemas.microsoft.com/office/2006/metadata/properties" ma:root="true" ma:fieldsID="00ac6553e70e2e6c94ea8c1b8c7a085c" ns2:_="" ns3:_="">
    <xsd:import namespace="641b3979-1ab8-480a-98cd-a191c2631446"/>
    <xsd:import namespace="ecce2129-57b6-42d6-a3c6-d7c26d26b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b3979-1ab8-480a-98cd-a191c2631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e2129-57b6-42d6-a3c6-d7c26d26b9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B3F9D3-7287-40CB-BE13-622042EC7D3E}"/>
</file>

<file path=customXml/itemProps2.xml><?xml version="1.0" encoding="utf-8"?>
<ds:datastoreItem xmlns:ds="http://schemas.openxmlformats.org/officeDocument/2006/customXml" ds:itemID="{3DE8AD3D-75D3-4111-9C5A-16234FE2CCB3}"/>
</file>

<file path=customXml/itemProps3.xml><?xml version="1.0" encoding="utf-8"?>
<ds:datastoreItem xmlns:ds="http://schemas.openxmlformats.org/officeDocument/2006/customXml" ds:itemID="{8E35C1E5-24A1-4194-82AA-F0340C8A781C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354</TotalTime>
  <Words>701</Words>
  <Application>Microsoft Office PowerPoint</Application>
  <PresentationFormat>On-screen Show (4:3)</PresentationFormat>
  <Paragraphs>140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Adjacency</vt:lpstr>
      <vt:lpstr>Royal Arch Mason Centennial Award</vt:lpstr>
      <vt:lpstr>PowerPoint Presentation</vt:lpstr>
      <vt:lpstr>What a year ….</vt:lpstr>
      <vt:lpstr>PowerPoint Presentation</vt:lpstr>
      <vt:lpstr>1pm updates</vt:lpstr>
      <vt:lpstr>To recap …</vt:lpstr>
      <vt:lpstr>What is pulmonary rehabilitation</vt:lpstr>
      <vt:lpstr> </vt:lpstr>
      <vt:lpstr>The problem is …</vt:lpstr>
      <vt:lpstr>Who is missing out?</vt:lpstr>
      <vt:lpstr>Our goal</vt:lpstr>
      <vt:lpstr>What did I learn in 2020…</vt:lpstr>
      <vt:lpstr>What did this mean for people with a lung condition ?</vt:lpstr>
      <vt:lpstr>What happened to pulmonary rehabilitation services in NZ</vt:lpstr>
      <vt:lpstr>National survey</vt:lpstr>
      <vt:lpstr>What did I learn in 2020…</vt:lpstr>
      <vt:lpstr>Changes to mPR</vt:lpstr>
      <vt:lpstr>The latest version of mPR</vt:lpstr>
      <vt:lpstr>The next steps …</vt:lpstr>
      <vt:lpstr>What this means for participants</vt:lpstr>
      <vt:lpstr>Process …</vt:lpstr>
      <vt:lpstr>Process …</vt:lpstr>
      <vt:lpstr>Process …</vt:lpstr>
      <vt:lpstr>Timeline</vt:lpstr>
      <vt:lpstr>Questions</vt:lpstr>
      <vt:lpstr>Thank you</vt:lpstr>
      <vt:lpstr>Social media &amp; self management  </vt:lpstr>
      <vt:lpstr>Topic of the week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Arch Mason Centennial Award</dc:title>
  <dc:creator>Sarah Candy (CMDHB)</dc:creator>
  <cp:lastModifiedBy>Duane Williams</cp:lastModifiedBy>
  <cp:revision>22</cp:revision>
  <dcterms:created xsi:type="dcterms:W3CDTF">2021-03-05T02:24:54Z</dcterms:created>
  <dcterms:modified xsi:type="dcterms:W3CDTF">2021-03-14T20:55:51Z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0x01010037907169E44AAA46A6039EAF1CF1973A</vt:lpwstr>
  </property>
</Properties>
</file>