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3" r:id="rId5"/>
    <p:sldId id="257" r:id="rId6"/>
    <p:sldId id="274" r:id="rId7"/>
    <p:sldId id="275" r:id="rId8"/>
    <p:sldId id="312" r:id="rId9"/>
    <p:sldId id="313" r:id="rId10"/>
    <p:sldId id="314"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92" r:id="rId24"/>
    <p:sldId id="288" r:id="rId25"/>
    <p:sldId id="289" r:id="rId26"/>
    <p:sldId id="290" r:id="rId27"/>
    <p:sldId id="291" r:id="rId28"/>
    <p:sldId id="335" r:id="rId29"/>
    <p:sldId id="293" r:id="rId30"/>
    <p:sldId id="294" r:id="rId31"/>
    <p:sldId id="295" r:id="rId32"/>
    <p:sldId id="317" r:id="rId33"/>
    <p:sldId id="296" r:id="rId34"/>
    <p:sldId id="297" r:id="rId35"/>
    <p:sldId id="298" r:id="rId36"/>
    <p:sldId id="299" r:id="rId37"/>
    <p:sldId id="300" r:id="rId38"/>
    <p:sldId id="301" r:id="rId39"/>
    <p:sldId id="302" r:id="rId40"/>
    <p:sldId id="315" r:id="rId41"/>
    <p:sldId id="316" r:id="rId42"/>
    <p:sldId id="305" r:id="rId43"/>
    <p:sldId id="303" r:id="rId44"/>
    <p:sldId id="304" r:id="rId45"/>
    <p:sldId id="306" r:id="rId46"/>
    <p:sldId id="307" r:id="rId47"/>
    <p:sldId id="308" r:id="rId48"/>
    <p:sldId id="309" r:id="rId49"/>
    <p:sldId id="310" r:id="rId50"/>
    <p:sldId id="311" r:id="rId51"/>
    <p:sldId id="318" r:id="rId52"/>
    <p:sldId id="319" r:id="rId53"/>
    <p:sldId id="320" r:id="rId54"/>
    <p:sldId id="321" r:id="rId55"/>
    <p:sldId id="322" r:id="rId56"/>
    <p:sldId id="334" r:id="rId57"/>
    <p:sldId id="323" r:id="rId58"/>
    <p:sldId id="324" r:id="rId59"/>
    <p:sldId id="325" r:id="rId60"/>
    <p:sldId id="326" r:id="rId61"/>
    <p:sldId id="327" r:id="rId62"/>
    <p:sldId id="328" r:id="rId63"/>
    <p:sldId id="333" r:id="rId64"/>
    <p:sldId id="329" r:id="rId65"/>
    <p:sldId id="331" r:id="rId66"/>
    <p:sldId id="330" r:id="rId67"/>
    <p:sldId id="33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Smith" userId="7ab6f6cc-dd75-431d-a61a-830a4accccc7" providerId="ADAL" clId="{DE021E27-DC85-4699-9879-ACF9C3E35C23}"/>
    <pc:docChg chg="modSld">
      <pc:chgData name="Cameron Smith" userId="7ab6f6cc-dd75-431d-a61a-830a4accccc7" providerId="ADAL" clId="{DE021E27-DC85-4699-9879-ACF9C3E35C23}" dt="2024-06-21T07:18:17.518" v="24" actId="20577"/>
      <pc:docMkLst>
        <pc:docMk/>
      </pc:docMkLst>
      <pc:sldChg chg="modSp mod">
        <pc:chgData name="Cameron Smith" userId="7ab6f6cc-dd75-431d-a61a-830a4accccc7" providerId="ADAL" clId="{DE021E27-DC85-4699-9879-ACF9C3E35C23}" dt="2024-06-21T07:18:17.518" v="24" actId="20577"/>
        <pc:sldMkLst>
          <pc:docMk/>
          <pc:sldMk cId="3588850478" sldId="335"/>
        </pc:sldMkLst>
        <pc:spChg chg="mod">
          <ac:chgData name="Cameron Smith" userId="7ab6f6cc-dd75-431d-a61a-830a4accccc7" providerId="ADAL" clId="{DE021E27-DC85-4699-9879-ACF9C3E35C23}" dt="2024-06-21T07:18:17.518" v="24" actId="20577"/>
          <ac:spMkLst>
            <pc:docMk/>
            <pc:sldMk cId="3588850478" sldId="335"/>
            <ac:spMk id="3" creationId="{678BD720-17B6-4D67-94F5-B4DCAB26CF3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3FF68EC8-91A8-4CD1-AC44-72D07A9288F4}"/>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June 21, 2024</a:t>
            </a:fld>
            <a:endParaRPr lang="en-US" dirty="0"/>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18233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June 21, 2024</a:t>
            </a:fld>
            <a:endParaRPr lang="en-US" dirty="0"/>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52841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June 21, 2024</a:t>
            </a:fld>
            <a:endParaRPr lang="en-US" dirty="0"/>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9853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DE55D20F-2C7A-468E-A0E6-0B7E0C3B55F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June 21, 2024</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0543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June 21, 2024</a:t>
            </a:fld>
            <a:endParaRPr lang="en-US" dirty="0"/>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33424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June 21, 2024</a:t>
            </a:fld>
            <a:endParaRPr lang="en-US" dirty="0"/>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21268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June 21, 2024</a:t>
            </a:fld>
            <a:endParaRPr lang="en-US" dirty="0"/>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dirty="0"/>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9177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June 21, 2024</a:t>
            </a:fld>
            <a:endParaRPr lang="en-US" dirty="0"/>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58639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3B4C1B59-A95F-482D-88C4-DF90EE14732A}"/>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June 21, 2024</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08141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June 21, 2024</a:t>
            </a:fld>
            <a:endParaRPr lang="en-US" dirty="0"/>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39209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June 21, 2024</a:t>
            </a:fld>
            <a:endParaRPr lang="en-US" dirty="0"/>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65409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Friday, June 21,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dirty="0"/>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71064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reemasonsnz.org/2024-seminar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ecretary@freemasonsnz.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useBgFill="1">
        <p:nvSpPr>
          <p:cNvPr id="14" name="Rectangle 13">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16" name="Rectangle 15">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18" name="Rectangle 17">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20" name="Freeform: Shape 19">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22" name="Rectangle 21">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560648DF-55B4-4752-84E6-CC99BDFADE97}"/>
              </a:ext>
            </a:extLst>
          </p:cNvPr>
          <p:cNvSpPr>
            <a:spLocks noGrp="1"/>
          </p:cNvSpPr>
          <p:nvPr>
            <p:ph type="ctrTitle"/>
          </p:nvPr>
        </p:nvSpPr>
        <p:spPr>
          <a:xfrm>
            <a:off x="457200" y="868280"/>
            <a:ext cx="3390645" cy="3363597"/>
          </a:xfrm>
        </p:spPr>
        <p:txBody>
          <a:bodyPr vert="horz" lIns="0" tIns="0" rIns="0" bIns="0" rtlCol="0" anchor="b">
            <a:normAutofit/>
          </a:bodyPr>
          <a:lstStyle/>
          <a:p>
            <a:pPr algn="r"/>
            <a:r>
              <a:rPr lang="en-US" sz="3200" spc="700" dirty="0">
                <a:solidFill>
                  <a:schemeClr val="bg1"/>
                </a:solidFill>
                <a:latin typeface="Tahoma" panose="020B0604030504040204" pitchFamily="34" charset="0"/>
                <a:ea typeface="Tahoma" panose="020B0604030504040204" pitchFamily="34" charset="0"/>
                <a:cs typeface="Tahoma" panose="020B0604030504040204" pitchFamily="34" charset="0"/>
              </a:rPr>
              <a:t>TRUSTEE LIABILITY, PROPERTY &amp; INSURANCE ISSUES</a:t>
            </a:r>
          </a:p>
        </p:txBody>
      </p:sp>
      <p:sp>
        <p:nvSpPr>
          <p:cNvPr id="3" name="Subtitle 2">
            <a:extLst>
              <a:ext uri="{FF2B5EF4-FFF2-40B4-BE49-F238E27FC236}">
                <a16:creationId xmlns:a16="http://schemas.microsoft.com/office/drawing/2014/main" id="{0713452C-F147-478F-92AF-3B8AC828908A}"/>
              </a:ext>
            </a:extLst>
          </p:cNvPr>
          <p:cNvSpPr>
            <a:spLocks noGrp="1"/>
          </p:cNvSpPr>
          <p:nvPr>
            <p:ph type="subTitle" idx="1"/>
          </p:nvPr>
        </p:nvSpPr>
        <p:spPr>
          <a:xfrm>
            <a:off x="4494654" y="1028700"/>
            <a:ext cx="7240146" cy="3969428"/>
          </a:xfrm>
        </p:spPr>
        <p:txBody>
          <a:bodyPr>
            <a:noAutofit/>
          </a:bodyPr>
          <a:lstStyle/>
          <a:p>
            <a:pPr defTabSz="630936">
              <a:spcBef>
                <a:spcPts val="690"/>
              </a:spcBef>
            </a:pPr>
            <a:r>
              <a:rPr lang="en-NZ" sz="4000" b="1" kern="1200" cap="all" spc="414" baseline="0" dirty="0">
                <a:solidFill>
                  <a:schemeClr val="tx1"/>
                </a:solidFill>
                <a:latin typeface="Tahoma" panose="020B0604030504040204" pitchFamily="34" charset="0"/>
                <a:ea typeface="Tahoma" panose="020B0604030504040204" pitchFamily="34" charset="0"/>
                <a:cs typeface="Tahoma" panose="020B0604030504040204" pitchFamily="34" charset="0"/>
              </a:rPr>
              <a:t>Report to divisional seminars</a:t>
            </a:r>
          </a:p>
          <a:p>
            <a:pPr defTabSz="630936">
              <a:spcBef>
                <a:spcPts val="690"/>
              </a:spcBef>
            </a:pPr>
            <a:r>
              <a:rPr lang="en-NZ" sz="4000" b="1" kern="1200" cap="all" spc="414" baseline="0" dirty="0">
                <a:solidFill>
                  <a:schemeClr val="tx1"/>
                </a:solidFill>
                <a:latin typeface="Tahoma" panose="020B0604030504040204" pitchFamily="34" charset="0"/>
                <a:ea typeface="Tahoma" panose="020B0604030504040204" pitchFamily="34" charset="0"/>
                <a:cs typeface="Tahoma" panose="020B0604030504040204" pitchFamily="34" charset="0"/>
              </a:rPr>
              <a:t>2024</a:t>
            </a:r>
            <a:endParaRPr lang="en-NZ" sz="40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blue and yellow logo&#10;&#10;Description automatically generated">
            <a:extLst>
              <a:ext uri="{FF2B5EF4-FFF2-40B4-BE49-F238E27FC236}">
                <a16:creationId xmlns:a16="http://schemas.microsoft.com/office/drawing/2014/main" id="{12C0D33E-A500-4EA0-90AB-B3BC977BF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4" name="Slide Number Placeholder 3">
            <a:extLst>
              <a:ext uri="{FF2B5EF4-FFF2-40B4-BE49-F238E27FC236}">
                <a16:creationId xmlns:a16="http://schemas.microsoft.com/office/drawing/2014/main" id="{3C0D4AF9-B591-46A9-B713-4A92B3636A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spTree>
    <p:extLst>
      <p:ext uri="{BB962C8B-B14F-4D97-AF65-F5344CB8AC3E}">
        <p14:creationId xmlns:p14="http://schemas.microsoft.com/office/powerpoint/2010/main" val="528390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2160736"/>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Now let's look at the mandatory duties and what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053918"/>
            <a:ext cx="9432524" cy="3008554"/>
          </a:xfrm>
        </p:spPr>
        <p:txBody>
          <a:bodyPr>
            <a:normAutofit/>
          </a:bodyPr>
          <a:lstStyle/>
          <a:p>
            <a:pPr marL="0" indent="0">
              <a:buNone/>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act in accordance with the terms of the trust which, in a masonic context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act according to your lodge By-Laws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4134049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2160736"/>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Now let's look at the mandatory duties and what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053918"/>
            <a:ext cx="9432524" cy="3008554"/>
          </a:xfrm>
        </p:spPr>
        <p:txBody>
          <a:bodyPr>
            <a:normAutofit lnSpcReduction="10000"/>
          </a:bodyPr>
          <a:lstStyle/>
          <a:p>
            <a:pPr marL="0" indent="0">
              <a:buNone/>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act honestly and in good faith,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deal with people in an open manner and not mislead anyone</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989993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2160736"/>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Now let's look at the mandatory duties and what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053918"/>
            <a:ext cx="9432524" cy="3008554"/>
          </a:xfrm>
        </p:spPr>
        <p:txBody>
          <a:bodyPr>
            <a:normAutofit lnSpcReduction="10000"/>
          </a:bodyPr>
          <a:lstStyle/>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act for the benefit of the beneficiaries of the trust or to further the permitted purpose of the trust,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act for the benefit of all lodge brethren or for any purpose permitted by the By-Laws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530708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2160736"/>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Now let's look at the mandatory duties and what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053918"/>
            <a:ext cx="9432524" cy="3008554"/>
          </a:xfrm>
        </p:spPr>
        <p:txBody>
          <a:bodyPr>
            <a:normAutofit lnSpcReduction="10000"/>
          </a:bodyPr>
          <a:lstStyle/>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exercise powers for the proper purpose,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not exercise any power for your own personal benefit or for any purpose not permitted by the lodge By-Laws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492936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a:buFont typeface="Wingdings" panose="05000000000000000000" pitchFamily="2" charset="2"/>
              <a:buChar char="Ø"/>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general duty of care,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act in the best interest of all lodge brethren</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606577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invest prudently,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exercise the care and skill that any other person would exercise in a similar position, when making investment decisions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2254547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not to exercise power for your own benefit,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Exactly what it says!!!!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68362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marL="0" indent="0">
              <a:buNone/>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consider the exercise of power,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Be aware of your lodge By-Laws and only make decisions according to those By-Laws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944834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marL="0" indent="0">
              <a:buNone/>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not to bind or commit trustees to future exercise or discretion,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Not to commit any future trustees of the lodge to any power that is not permitted by the By-Laws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755785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avoid any conflict of interest,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Not to take part in any deliberations, or votes, where your personal interests or any duty you owe to another entity are likely to clash</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427071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10241280" cy="917862"/>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TRUSTEE LIABILITY, PROPERTY &amp; INSURANCE ISSUES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03120"/>
            <a:ext cx="10241280" cy="3959352"/>
          </a:xfrm>
        </p:spPr>
        <p:txBody>
          <a:bodyPr>
            <a:normAutofit/>
          </a:bodyPr>
          <a:lstStyle/>
          <a:p>
            <a:pPr marL="0" indent="0">
              <a:buNone/>
            </a:pPr>
            <a:r>
              <a:rPr lang="en-NZ" sz="3200" b="1" dirty="0">
                <a:latin typeface="Tahoma" panose="020B0604030504040204" pitchFamily="34" charset="0"/>
                <a:ea typeface="Tahoma" panose="020B0604030504040204" pitchFamily="34" charset="0"/>
                <a:cs typeface="Tahoma" panose="020B0604030504040204" pitchFamily="34" charset="0"/>
              </a:rPr>
              <a:t>Starting principles:</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All 3 issues are intrinsically linked together;</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You can’t consider one issue without considering the effect of or on the other 2, but first;</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You must understand how a trust works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1743742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85926"/>
            <a:ext cx="9432524" cy="1695635"/>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361460"/>
            <a:ext cx="9432524" cy="3701012"/>
          </a:xfrm>
        </p:spPr>
        <p:txBody>
          <a:bodyPr>
            <a:normAutofit/>
          </a:bodyPr>
          <a:lstStyle/>
          <a:p>
            <a:pPr>
              <a:buFont typeface="Wingdings" panose="05000000000000000000" pitchFamily="2" charset="2"/>
              <a:buChar char="Ø"/>
            </a:pPr>
            <a:r>
              <a:rPr lang="en-NZ" sz="2600" dirty="0">
                <a:solidFill>
                  <a:srgbClr val="0070C0"/>
                </a:solidFill>
                <a:latin typeface="Tahoma" panose="020B0604030504040204" pitchFamily="34" charset="0"/>
                <a:ea typeface="Tahoma" panose="020B0604030504040204" pitchFamily="34" charset="0"/>
                <a:cs typeface="Tahoma" panose="020B0604030504040204" pitchFamily="34" charset="0"/>
              </a:rPr>
              <a:t>Here are some examples of potential “conflict of interest”:</a:t>
            </a:r>
          </a:p>
          <a:p>
            <a:pPr lvl="1">
              <a:buFont typeface="Wingdings" panose="05000000000000000000" pitchFamily="2" charset="2"/>
              <a:buChar char="Ø"/>
            </a:pPr>
            <a:r>
              <a:rPr lang="en-NZ" sz="2600" dirty="0">
                <a:solidFill>
                  <a:srgbClr val="FF0000"/>
                </a:solidFill>
                <a:latin typeface="Tahoma" panose="020B0604030504040204" pitchFamily="34" charset="0"/>
                <a:ea typeface="Tahoma" panose="020B0604030504040204" pitchFamily="34" charset="0"/>
                <a:cs typeface="Tahoma" panose="020B0604030504040204" pitchFamily="34" charset="0"/>
              </a:rPr>
              <a:t>A lodge trustee is also a director of a company in which the lodge holds shares;</a:t>
            </a:r>
          </a:p>
          <a:p>
            <a:pPr lvl="1">
              <a:buFont typeface="Wingdings" panose="05000000000000000000" pitchFamily="2" charset="2"/>
              <a:buChar char="Ø"/>
            </a:pPr>
            <a:r>
              <a:rPr lang="en-NZ" sz="2600" dirty="0">
                <a:solidFill>
                  <a:srgbClr val="FF0000"/>
                </a:solidFill>
                <a:latin typeface="Tahoma" panose="020B0604030504040204" pitchFamily="34" charset="0"/>
                <a:ea typeface="Tahoma" panose="020B0604030504040204" pitchFamily="34" charset="0"/>
                <a:cs typeface="Tahoma" panose="020B0604030504040204" pitchFamily="34" charset="0"/>
              </a:rPr>
              <a:t>A lodge has a contract with an entity in which a trustee has an interest;</a:t>
            </a:r>
          </a:p>
          <a:p>
            <a:pPr lvl="1">
              <a:buFont typeface="Wingdings" panose="05000000000000000000" pitchFamily="2" charset="2"/>
              <a:buChar char="Ø"/>
            </a:pPr>
            <a:r>
              <a:rPr lang="en-NZ" sz="2600" dirty="0">
                <a:solidFill>
                  <a:srgbClr val="FF0000"/>
                </a:solidFill>
                <a:latin typeface="Tahoma" panose="020B0604030504040204" pitchFamily="34" charset="0"/>
                <a:ea typeface="Tahoma" panose="020B0604030504040204" pitchFamily="34" charset="0"/>
                <a:cs typeface="Tahoma" panose="020B0604030504040204" pitchFamily="34" charset="0"/>
              </a:rPr>
              <a:t>A lodge engages a family member of a trustee to undertake paid work for the lodge.</a:t>
            </a:r>
          </a:p>
          <a:p>
            <a:pPr>
              <a:buFont typeface="Wingdings" panose="05000000000000000000" pitchFamily="2" charset="2"/>
              <a:buChar char="Ø"/>
            </a:pPr>
            <a:endPar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493535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marL="0" indent="0">
              <a:buNone/>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of impartiality,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treat all brethren of your lodge equally</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290960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not to profit,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a</a:t>
            </a:r>
            <a:r>
              <a:rPr lang="en-NZ"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void conflict between your interests as a trustee and the interests of the brethren of your lodge, act impartially in relation to the brethren and not make a profit from your trusteeship</a:t>
            </a:r>
            <a:endPar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174295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a:buFont typeface="Wingdings" panose="05000000000000000000" pitchFamily="2" charset="2"/>
              <a:buChar char="Ø"/>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act for no reward,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Exactly that!!!</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1883286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are the default duties and what do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a:buFont typeface="Wingdings" panose="05000000000000000000" pitchFamily="2" charset="2"/>
              <a:buChar char="Ø"/>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act unanimously, which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Exactly that!!!</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1967239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850018"/>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What happens when a trustee retires, resigns or dies?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752078"/>
            <a:ext cx="9432524" cy="3310394"/>
          </a:xfrm>
        </p:spPr>
        <p:txBody>
          <a:bodyPr>
            <a:normAutofit/>
          </a:bodyPr>
          <a:lstStyle/>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Liability for future events ceases, but;</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Liability for historic events remains and may even be binding on the trustee’s estate;</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Some liabilities may be limited by statute (law);</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Some liabilities may be covered </a:t>
            </a:r>
            <a:r>
              <a:rPr lang="en-NZ" sz="3200">
                <a:solidFill>
                  <a:srgbClr val="0070C0"/>
                </a:solidFill>
                <a:latin typeface="Tahoma" panose="020B0604030504040204" pitchFamily="34" charset="0"/>
                <a:ea typeface="Tahoma" panose="020B0604030504040204" pitchFamily="34" charset="0"/>
                <a:cs typeface="Tahoma" panose="020B0604030504040204" pitchFamily="34" charset="0"/>
              </a:rPr>
              <a:t>by insurance.</a:t>
            </a: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588850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01337"/>
            <a:ext cx="9432524" cy="1056442"/>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And one last very important point...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1757779"/>
            <a:ext cx="9432524" cy="4545367"/>
          </a:xfrm>
        </p:spPr>
        <p:txBody>
          <a:bodyPr>
            <a:noAutofit/>
          </a:bodyPr>
          <a:lstStyle/>
          <a:p>
            <a:pPr>
              <a:buFont typeface="Wingdings" panose="05000000000000000000" pitchFamily="2" charset="2"/>
              <a:buChar char="Ø"/>
            </a:pPr>
            <a:r>
              <a:rPr lang="en-NZ" sz="2200" dirty="0">
                <a:solidFill>
                  <a:srgbClr val="0070C0"/>
                </a:solidFill>
                <a:latin typeface="Tahoma" panose="020B0604030504040204" pitchFamily="34" charset="0"/>
                <a:ea typeface="Tahoma" panose="020B0604030504040204" pitchFamily="34" charset="0"/>
                <a:cs typeface="Tahoma" panose="020B0604030504040204" pitchFamily="34" charset="0"/>
              </a:rPr>
              <a:t>Section 45 of the Trusts Act 2019 requires each trustee to keep the following records:</a:t>
            </a:r>
          </a:p>
          <a:p>
            <a:pPr lvl="1">
              <a:buFont typeface="Wingdings" panose="05000000000000000000" pitchFamily="2" charset="2"/>
              <a:buChar char="Ø"/>
            </a:pPr>
            <a:r>
              <a:rPr lang="en-NZ" sz="2200" dirty="0">
                <a:solidFill>
                  <a:srgbClr val="FF0000"/>
                </a:solidFill>
                <a:latin typeface="Tahoma" panose="020B0604030504040204" pitchFamily="34" charset="0"/>
                <a:ea typeface="Tahoma" panose="020B0604030504040204" pitchFamily="34" charset="0"/>
                <a:cs typeface="Tahoma" panose="020B0604030504040204" pitchFamily="34" charset="0"/>
              </a:rPr>
              <a:t>The trust deed (the lodge By-Laws), including any changes;</a:t>
            </a:r>
          </a:p>
          <a:p>
            <a:pPr lvl="1">
              <a:buFont typeface="Wingdings" panose="05000000000000000000" pitchFamily="2" charset="2"/>
              <a:buChar char="Ø"/>
            </a:pPr>
            <a:r>
              <a:rPr lang="en-NZ" sz="2200" dirty="0">
                <a:solidFill>
                  <a:srgbClr val="FF0000"/>
                </a:solidFill>
                <a:latin typeface="Tahoma" panose="020B0604030504040204" pitchFamily="34" charset="0"/>
                <a:ea typeface="Tahoma" panose="020B0604030504040204" pitchFamily="34" charset="0"/>
                <a:cs typeface="Tahoma" panose="020B0604030504040204" pitchFamily="34" charset="0"/>
              </a:rPr>
              <a:t>Records that properly identify all the assets and liabilities, income and expenses of the trust;</a:t>
            </a:r>
          </a:p>
          <a:p>
            <a:pPr lvl="1">
              <a:buFont typeface="Wingdings" panose="05000000000000000000" pitchFamily="2" charset="2"/>
              <a:buChar char="Ø"/>
            </a:pPr>
            <a:r>
              <a:rPr lang="en-NZ" sz="2200" dirty="0">
                <a:solidFill>
                  <a:srgbClr val="FF0000"/>
                </a:solidFill>
                <a:latin typeface="Tahoma" panose="020B0604030504040204" pitchFamily="34" charset="0"/>
                <a:ea typeface="Tahoma" panose="020B0604030504040204" pitchFamily="34" charset="0"/>
                <a:cs typeface="Tahoma" panose="020B0604030504040204" pitchFamily="34" charset="0"/>
              </a:rPr>
              <a:t>Proper accounting records;</a:t>
            </a:r>
          </a:p>
          <a:p>
            <a:pPr lvl="1">
              <a:buFont typeface="Wingdings" panose="05000000000000000000" pitchFamily="2" charset="2"/>
              <a:buChar char="Ø"/>
            </a:pPr>
            <a:r>
              <a:rPr lang="en-NZ" sz="2200" dirty="0">
                <a:solidFill>
                  <a:srgbClr val="FF0000"/>
                </a:solidFill>
                <a:latin typeface="Tahoma" panose="020B0604030504040204" pitchFamily="34" charset="0"/>
                <a:ea typeface="Tahoma" panose="020B0604030504040204" pitchFamily="34" charset="0"/>
                <a:cs typeface="Tahoma" panose="020B0604030504040204" pitchFamily="34" charset="0"/>
              </a:rPr>
              <a:t>A record of all trustee decisions, including minutes of all meetings;</a:t>
            </a:r>
          </a:p>
          <a:p>
            <a:pPr lvl="1">
              <a:buFont typeface="Wingdings" panose="05000000000000000000" pitchFamily="2" charset="2"/>
              <a:buChar char="Ø"/>
            </a:pPr>
            <a:r>
              <a:rPr lang="en-NZ" sz="2200" dirty="0">
                <a:solidFill>
                  <a:srgbClr val="FF0000"/>
                </a:solidFill>
                <a:latin typeface="Tahoma" panose="020B0604030504040204" pitchFamily="34" charset="0"/>
                <a:ea typeface="Tahoma" panose="020B0604030504040204" pitchFamily="34" charset="0"/>
                <a:cs typeface="Tahoma" panose="020B0604030504040204" pitchFamily="34" charset="0"/>
              </a:rPr>
              <a:t>A copy of any written contracts that the trustees enter into.</a:t>
            </a:r>
          </a:p>
          <a:p>
            <a:pPr>
              <a:buFont typeface="Wingdings" panose="05000000000000000000" pitchFamily="2" charset="2"/>
              <a:buChar char="Ø"/>
            </a:pPr>
            <a:r>
              <a:rPr lang="en-NZ" sz="2200" dirty="0">
                <a:solidFill>
                  <a:srgbClr val="0070C0"/>
                </a:solidFill>
                <a:latin typeface="Tahoma" panose="020B0604030504040204" pitchFamily="34" charset="0"/>
                <a:ea typeface="Tahoma" panose="020B0604030504040204" pitchFamily="34" charset="0"/>
                <a:cs typeface="Tahoma" panose="020B0604030504040204" pitchFamily="34" charset="0"/>
              </a:rPr>
              <a:t>In the case of a lodge, the trustees </a:t>
            </a:r>
            <a:r>
              <a:rPr lang="en-NZ" sz="2200" b="1" u="sng" dirty="0">
                <a:solidFill>
                  <a:srgbClr val="0070C0"/>
                </a:solidFill>
                <a:latin typeface="Tahoma" panose="020B0604030504040204" pitchFamily="34" charset="0"/>
                <a:ea typeface="Tahoma" panose="020B0604030504040204" pitchFamily="34" charset="0"/>
                <a:cs typeface="Tahoma" panose="020B0604030504040204" pitchFamily="34" charset="0"/>
              </a:rPr>
              <a:t>must instruct </a:t>
            </a:r>
            <a:r>
              <a:rPr lang="en-NZ" sz="2200" dirty="0">
                <a:solidFill>
                  <a:srgbClr val="0070C0"/>
                </a:solidFill>
                <a:latin typeface="Tahoma" panose="020B0604030504040204" pitchFamily="34" charset="0"/>
                <a:ea typeface="Tahoma" panose="020B0604030504040204" pitchFamily="34" charset="0"/>
                <a:cs typeface="Tahoma" panose="020B0604030504040204" pitchFamily="34" charset="0"/>
              </a:rPr>
              <a:t>the secretary and treasurer to maintain these records on their behalf.</a:t>
            </a: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4073309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246336"/>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Now isn’t this a strange coincidence….</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48396"/>
            <a:ext cx="9432524" cy="4154750"/>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…so to does the Book of Constitution</a:t>
            </a: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pic>
        <p:nvPicPr>
          <p:cNvPr id="7" name="Picture 6" descr="A close-up of a document&#10;&#10;Description automatically generated">
            <a:extLst>
              <a:ext uri="{FF2B5EF4-FFF2-40B4-BE49-F238E27FC236}">
                <a16:creationId xmlns:a16="http://schemas.microsoft.com/office/drawing/2014/main" id="{CC82E69C-4C4C-4C0A-8603-D2E87F814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498" y="2705100"/>
            <a:ext cx="7895004" cy="3438525"/>
          </a:xfrm>
          <a:prstGeom prst="rect">
            <a:avLst/>
          </a:prstGeom>
        </p:spPr>
      </p:pic>
    </p:spTree>
    <p:extLst>
      <p:ext uri="{BB962C8B-B14F-4D97-AF65-F5344CB8AC3E}">
        <p14:creationId xmlns:p14="http://schemas.microsoft.com/office/powerpoint/2010/main" val="1697789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495376"/>
            <a:ext cx="9432524" cy="818519"/>
          </a:xfrm>
        </p:spPr>
        <p:txBody>
          <a:bodyPr>
            <a:normAutofit fontScale="90000"/>
          </a:bodyPr>
          <a:lstStyle/>
          <a:p>
            <a:pPr algn="ctr"/>
            <a:r>
              <a:rPr lang="en-NZ" sz="6000" dirty="0">
                <a:latin typeface="Tahoma" panose="020B0604030504040204" pitchFamily="34" charset="0"/>
                <a:ea typeface="Tahoma" panose="020B0604030504040204" pitchFamily="34" charset="0"/>
                <a:cs typeface="Tahoma" panose="020B0604030504040204" pitchFamily="34" charset="0"/>
              </a:rPr>
              <a:t>So</a:t>
            </a:r>
            <a:r>
              <a:rPr lang="en-NZ" dirty="0">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672424"/>
            <a:ext cx="7179199" cy="2630721"/>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pic>
        <p:nvPicPr>
          <p:cNvPr id="1032" name="Picture 8" descr="You're Skating On Thin Ice: Parks And Rec | New Rochelle, NY Patch">
            <a:extLst>
              <a:ext uri="{FF2B5EF4-FFF2-40B4-BE49-F238E27FC236}">
                <a16:creationId xmlns:a16="http://schemas.microsoft.com/office/drawing/2014/main" id="{2FB961F5-A135-4CD4-BD73-65C50E62B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541" y="1271726"/>
            <a:ext cx="7790311" cy="504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44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457200"/>
            <a:ext cx="5268036" cy="2140145"/>
          </a:xfrm>
        </p:spPr>
        <p:txBody>
          <a:bodyPr anchor="b">
            <a:normAutofit/>
          </a:bodyPr>
          <a:lstStyle/>
          <a:p>
            <a:r>
              <a:rPr lang="en-NZ" dirty="0">
                <a:latin typeface="Tahoma" panose="020B0604030504040204" pitchFamily="34" charset="0"/>
                <a:ea typeface="Tahoma" panose="020B0604030504040204" pitchFamily="34" charset="0"/>
                <a:cs typeface="Tahoma" panose="020B0604030504040204" pitchFamily="34" charset="0"/>
              </a:rPr>
              <a:t>Questions on trustee duties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599" y="3054545"/>
            <a:ext cx="5268037" cy="2567508"/>
          </a:xfrm>
        </p:spPr>
        <p:txBody>
          <a:bodyPr anchor="t">
            <a:normAutofit/>
          </a:bodyPr>
          <a:lstStyle/>
          <a:p>
            <a:pPr marL="0" indent="0">
              <a:buNone/>
            </a:pPr>
            <a:endParaRPr lang="en-NZ"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16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The Ins and Outs of Trustee Responsibilities | Anzen Legal Group">
            <a:extLst>
              <a:ext uri="{FF2B5EF4-FFF2-40B4-BE49-F238E27FC236}">
                <a16:creationId xmlns:a16="http://schemas.microsoft.com/office/drawing/2014/main" id="{F9E36A85-FA10-4EBD-971A-66CFFC492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01" r="11748"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205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4" name="Rectangle 205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a:xfrm>
            <a:off x="11669678" y="6408742"/>
            <a:ext cx="438652" cy="448830"/>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C01389E6-C847-4AD0-B56D-D205B2EAB1EE}" type="slidenum">
              <a:rPr kumimoji="0" lang="en-US" b="0" i="0" u="none" strike="noStrike" kern="1200" cap="none" spc="0" normalizeH="0" baseline="0" noProof="0" smtClean="0">
                <a:ln>
                  <a:noFill/>
                </a:ln>
                <a:effectLst/>
                <a:uLnTx/>
                <a:uFillTx/>
                <a:latin typeface="Avenir Next LT Pro Light"/>
                <a:ea typeface="+mn-ea"/>
                <a:cs typeface="+mn-cs"/>
              </a:rPr>
              <a:pPr marL="0" marR="0" lvl="0" indent="0" defTabSz="914400" rtl="0" eaLnBrk="1" fontAlgn="auto" latinLnBrk="0" hangingPunct="1">
                <a:spcBef>
                  <a:spcPts val="0"/>
                </a:spcBef>
                <a:spcAft>
                  <a:spcPts val="600"/>
                </a:spcAft>
                <a:buClrTx/>
                <a:buSzTx/>
                <a:buFontTx/>
                <a:buNone/>
                <a:tabLst/>
                <a:defRPr/>
              </a:pPr>
              <a:t>29</a:t>
            </a:fld>
            <a:endParaRPr kumimoji="0" lang="en-US" b="0" i="0" u="none" strike="noStrike" kern="1200" cap="none" spc="0" normalizeH="0" baseline="0" noProof="0" dirty="0">
              <a:ln>
                <a:noFill/>
              </a:ln>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872902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10241280" cy="917862"/>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How a trust works….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1857375"/>
            <a:ext cx="9519066" cy="4205097"/>
          </a:xfrm>
        </p:spPr>
        <p:txBody>
          <a:bodyPr>
            <a:normAutofit/>
          </a:bodyPr>
          <a:lstStyle/>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graphicFrame>
        <p:nvGraphicFramePr>
          <p:cNvPr id="8" name="Table 8">
            <a:extLst>
              <a:ext uri="{FF2B5EF4-FFF2-40B4-BE49-F238E27FC236}">
                <a16:creationId xmlns:a16="http://schemas.microsoft.com/office/drawing/2014/main" id="{73C4D6B2-AA14-49D5-9FEC-F11BCC1C48F2}"/>
              </a:ext>
            </a:extLst>
          </p:cNvPr>
          <p:cNvGraphicFramePr>
            <a:graphicFrameLocks noGrp="1"/>
          </p:cNvGraphicFramePr>
          <p:nvPr>
            <p:extLst>
              <p:ext uri="{D42A27DB-BD31-4B8C-83A1-F6EECF244321}">
                <p14:modId xmlns:p14="http://schemas.microsoft.com/office/powerpoint/2010/main" val="2142238438"/>
              </p:ext>
            </p:extLst>
          </p:nvPr>
        </p:nvGraphicFramePr>
        <p:xfrm>
          <a:off x="2032000" y="1927097"/>
          <a:ext cx="8788401" cy="4102608"/>
        </p:xfrm>
        <a:graphic>
          <a:graphicData uri="http://schemas.openxmlformats.org/drawingml/2006/table">
            <a:tbl>
              <a:tblPr firstRow="1" bandRow="1">
                <a:tableStyleId>{5C22544A-7EE6-4342-B048-85BDC9FD1C3A}</a:tableStyleId>
              </a:tblPr>
              <a:tblGrid>
                <a:gridCol w="2929467">
                  <a:extLst>
                    <a:ext uri="{9D8B030D-6E8A-4147-A177-3AD203B41FA5}">
                      <a16:colId xmlns:a16="http://schemas.microsoft.com/office/drawing/2014/main" val="2347812823"/>
                    </a:ext>
                  </a:extLst>
                </a:gridCol>
                <a:gridCol w="2929467">
                  <a:extLst>
                    <a:ext uri="{9D8B030D-6E8A-4147-A177-3AD203B41FA5}">
                      <a16:colId xmlns:a16="http://schemas.microsoft.com/office/drawing/2014/main" val="3741435900"/>
                    </a:ext>
                  </a:extLst>
                </a:gridCol>
                <a:gridCol w="2929467">
                  <a:extLst>
                    <a:ext uri="{9D8B030D-6E8A-4147-A177-3AD203B41FA5}">
                      <a16:colId xmlns:a16="http://schemas.microsoft.com/office/drawing/2014/main" val="1813731808"/>
                    </a:ext>
                  </a:extLst>
                </a:gridCol>
              </a:tblGrid>
              <a:tr h="1319784">
                <a:tc>
                  <a:txBody>
                    <a:bodyPr/>
                    <a:lstStyle/>
                    <a:p>
                      <a:endParaRPr lang="en-NZ" dirty="0"/>
                    </a:p>
                  </a:txBody>
                  <a:tcPr>
                    <a:noFill/>
                  </a:tcPr>
                </a:tc>
                <a:tc>
                  <a:txBody>
                    <a:bodyPr/>
                    <a:lstStyle/>
                    <a:p>
                      <a:pPr algn="ctr"/>
                      <a:r>
                        <a:rPr lang="en-NZ" dirty="0">
                          <a:latin typeface="Comic Sans MS" panose="030F0702030302020204" pitchFamily="66" charset="0"/>
                        </a:rPr>
                        <a:t>The Trust Document</a:t>
                      </a:r>
                    </a:p>
                    <a:p>
                      <a:pPr algn="ctr"/>
                      <a:endParaRPr lang="en-NZ" dirty="0">
                        <a:latin typeface="Comic Sans MS" panose="030F0702030302020204" pitchFamily="66" charset="0"/>
                      </a:endParaRPr>
                    </a:p>
                    <a:p>
                      <a:pPr algn="ctr"/>
                      <a:r>
                        <a:rPr lang="en-NZ" sz="1800" dirty="0">
                          <a:latin typeface="Comic Sans MS" panose="030F0702030302020204" pitchFamily="66" charset="0"/>
                        </a:rPr>
                        <a:t>Often referred to as the Trust Deed</a:t>
                      </a:r>
                    </a:p>
                  </a:txBody>
                  <a:tcPr>
                    <a:solidFill>
                      <a:srgbClr val="0070C0"/>
                    </a:solidFill>
                  </a:tcPr>
                </a:tc>
                <a:tc>
                  <a:txBody>
                    <a:bodyPr/>
                    <a:lstStyle/>
                    <a:p>
                      <a:endParaRPr lang="en-NZ" dirty="0"/>
                    </a:p>
                  </a:txBody>
                  <a:tcPr>
                    <a:noFill/>
                  </a:tcPr>
                </a:tc>
                <a:extLst>
                  <a:ext uri="{0D108BD9-81ED-4DB2-BD59-A6C34878D82A}">
                    <a16:rowId xmlns:a16="http://schemas.microsoft.com/office/drawing/2014/main" val="3320943277"/>
                  </a:ext>
                </a:extLst>
              </a:tr>
              <a:tr h="1319784">
                <a:tc>
                  <a:txBody>
                    <a:bodyPr/>
                    <a:lstStyle/>
                    <a:p>
                      <a:pPr algn="ctr"/>
                      <a:endParaRPr lang="en-NZ" b="1" dirty="0">
                        <a:latin typeface="Comic Sans MS" panose="030F0702030302020204" pitchFamily="66" charset="0"/>
                      </a:endParaRPr>
                    </a:p>
                    <a:p>
                      <a:pPr algn="ctr"/>
                      <a:endParaRPr lang="en-NZ" b="1" dirty="0">
                        <a:latin typeface="Comic Sans MS" panose="030F0702030302020204" pitchFamily="66" charset="0"/>
                      </a:endParaRPr>
                    </a:p>
                    <a:p>
                      <a:pPr algn="ctr"/>
                      <a:r>
                        <a:rPr lang="en-NZ" sz="2400" b="1" dirty="0">
                          <a:latin typeface="Comic Sans MS" panose="030F0702030302020204" pitchFamily="66" charset="0"/>
                        </a:rPr>
                        <a:t>The Settlor(s)</a:t>
                      </a:r>
                    </a:p>
                    <a:p>
                      <a:pPr algn="ctr"/>
                      <a:endParaRPr lang="en-NZ" b="1" dirty="0">
                        <a:latin typeface="Comic Sans MS" panose="030F0702030302020204" pitchFamily="66" charset="0"/>
                      </a:endParaRPr>
                    </a:p>
                  </a:txBody>
                  <a:tcPr>
                    <a:solidFill>
                      <a:schemeClr val="accent6">
                        <a:lumMod val="20000"/>
                        <a:lumOff val="80000"/>
                      </a:schemeClr>
                    </a:solidFill>
                  </a:tcPr>
                </a:tc>
                <a:tc>
                  <a:txBody>
                    <a:bodyPr/>
                    <a:lstStyle/>
                    <a:p>
                      <a:pPr algn="ctr"/>
                      <a:endParaRPr lang="en-NZ" sz="1800" b="1" dirty="0">
                        <a:latin typeface="Comic Sans MS" panose="030F0702030302020204" pitchFamily="66" charset="0"/>
                      </a:endParaRPr>
                    </a:p>
                    <a:p>
                      <a:pPr algn="ctr"/>
                      <a:endParaRPr lang="en-NZ" sz="1800" b="1" dirty="0">
                        <a:latin typeface="Comic Sans MS" panose="030F0702030302020204" pitchFamily="66" charset="0"/>
                      </a:endParaRPr>
                    </a:p>
                    <a:p>
                      <a:pPr algn="ctr"/>
                      <a:r>
                        <a:rPr lang="en-NZ" sz="2400" b="1" dirty="0">
                          <a:latin typeface="Comic Sans MS" panose="030F0702030302020204" pitchFamily="66" charset="0"/>
                        </a:rPr>
                        <a:t>The Trustee(s)</a:t>
                      </a:r>
                    </a:p>
                    <a:p>
                      <a:pPr algn="ctr"/>
                      <a:endParaRPr lang="en-NZ" sz="1800" b="1" dirty="0">
                        <a:latin typeface="Comic Sans MS" panose="030F0702030302020204" pitchFamily="66" charset="0"/>
                      </a:endParaRPr>
                    </a:p>
                  </a:txBody>
                  <a:tcPr>
                    <a:solidFill>
                      <a:schemeClr val="accent6">
                        <a:lumMod val="40000"/>
                        <a:lumOff val="60000"/>
                      </a:schemeClr>
                    </a:solidFill>
                  </a:tcPr>
                </a:tc>
                <a:tc>
                  <a:txBody>
                    <a:bodyPr/>
                    <a:lstStyle/>
                    <a:p>
                      <a:pPr algn="ctr"/>
                      <a:endParaRPr lang="en-NZ" b="1" dirty="0">
                        <a:latin typeface="Comic Sans MS" panose="030F0702030302020204" pitchFamily="66" charset="0"/>
                      </a:endParaRPr>
                    </a:p>
                    <a:p>
                      <a:pPr algn="ctr"/>
                      <a:endParaRPr lang="en-NZ" b="1" dirty="0">
                        <a:latin typeface="Comic Sans MS" panose="030F0702030302020204" pitchFamily="66" charset="0"/>
                      </a:endParaRPr>
                    </a:p>
                    <a:p>
                      <a:pPr algn="ctr"/>
                      <a:r>
                        <a:rPr lang="en-NZ" sz="2400" b="1" dirty="0">
                          <a:latin typeface="Comic Sans MS" panose="030F0702030302020204" pitchFamily="66" charset="0"/>
                        </a:rPr>
                        <a:t>The Beneficiaries</a:t>
                      </a:r>
                    </a:p>
                    <a:p>
                      <a:pPr algn="ctr"/>
                      <a:endParaRPr lang="en-NZ" b="1" dirty="0">
                        <a:latin typeface="Comic Sans MS" panose="030F0702030302020204" pitchFamily="66" charset="0"/>
                      </a:endParaRPr>
                    </a:p>
                  </a:txBody>
                  <a:tcPr>
                    <a:solidFill>
                      <a:schemeClr val="accent6">
                        <a:lumMod val="60000"/>
                        <a:lumOff val="40000"/>
                      </a:schemeClr>
                    </a:solidFill>
                  </a:tcPr>
                </a:tc>
                <a:extLst>
                  <a:ext uri="{0D108BD9-81ED-4DB2-BD59-A6C34878D82A}">
                    <a16:rowId xmlns:a16="http://schemas.microsoft.com/office/drawing/2014/main" val="2597059078"/>
                  </a:ext>
                </a:extLst>
              </a:tr>
              <a:tr h="1319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b="1"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latin typeface="Comic Sans MS" panose="030F0702030302020204" pitchFamily="66" charset="0"/>
                        </a:rPr>
                        <a:t>…sets up the trust and settles property (assets) on the trust</a:t>
                      </a:r>
                    </a:p>
                    <a:p>
                      <a:endParaRPr lang="en-NZ"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800" b="1"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b="1" dirty="0">
                          <a:latin typeface="Comic Sans MS" panose="030F0702030302020204" pitchFamily="66" charset="0"/>
                        </a:rPr>
                        <a:t>…manage the assets of the trust for the beneficiaries</a:t>
                      </a:r>
                    </a:p>
                    <a:p>
                      <a:pPr algn="ctr"/>
                      <a:endParaRPr lang="en-NZ" dirty="0"/>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b="1"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latin typeface="Comic Sans MS" panose="030F0702030302020204" pitchFamily="66" charset="0"/>
                        </a:rPr>
                        <a:t>…members who the Settlor(s) choose to benefit from the assets</a:t>
                      </a:r>
                    </a:p>
                    <a:p>
                      <a:pPr algn="ctr"/>
                      <a:endParaRPr lang="en-NZ" dirty="0"/>
                    </a:p>
                  </a:txBody>
                  <a:tcPr>
                    <a:solidFill>
                      <a:schemeClr val="bg1">
                        <a:lumMod val="75000"/>
                      </a:schemeClr>
                    </a:solidFill>
                  </a:tcPr>
                </a:tc>
                <a:extLst>
                  <a:ext uri="{0D108BD9-81ED-4DB2-BD59-A6C34878D82A}">
                    <a16:rowId xmlns:a16="http://schemas.microsoft.com/office/drawing/2014/main" val="1080979542"/>
                  </a:ext>
                </a:extLst>
              </a:tr>
            </a:tbl>
          </a:graphicData>
        </a:graphic>
      </p:graphicFrame>
    </p:spTree>
    <p:extLst>
      <p:ext uri="{BB962C8B-B14F-4D97-AF65-F5344CB8AC3E}">
        <p14:creationId xmlns:p14="http://schemas.microsoft.com/office/powerpoint/2010/main" val="377906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246336"/>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And a final comment about lodge by-laws…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48396"/>
            <a:ext cx="9432524" cy="4154750"/>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RW Bro Noel King, Past Grand Registrar, prior to his untimely death, drafted a set of model by-laws that comply with the requirements of both the Trusts Act 2019 and the Book of Constitution.</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These are available on the Freemasons NZ website under “2024 Seminars”.</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Of most significance is the clause in many by-laws that limits the liability of trustees to the assets of the lodge (trust).</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Under the Trusts Act 2019, many of these clauses are now invalid.</a:t>
            </a: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969747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246336"/>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Why are some of these clauses now invalid?</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48396"/>
            <a:ext cx="9432524" cy="4154750"/>
          </a:xfrm>
        </p:spPr>
        <p:txBody>
          <a:bodyPr>
            <a:noAutofit/>
          </a:bodyPr>
          <a:lstStyle/>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Sections 40 and 41 of the Trusts Act 2019 state:</a:t>
            </a: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pic>
        <p:nvPicPr>
          <p:cNvPr id="7" name="Picture 6">
            <a:extLst>
              <a:ext uri="{FF2B5EF4-FFF2-40B4-BE49-F238E27FC236}">
                <a16:creationId xmlns:a16="http://schemas.microsoft.com/office/drawing/2014/main" id="{2D3F3636-2D7B-445E-9C77-3D05E2F38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357" y="3288430"/>
            <a:ext cx="7925487" cy="937341"/>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12A70140-CF56-4D3B-9B1A-C2524A7BD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357" y="4276051"/>
            <a:ext cx="8207451" cy="1089754"/>
          </a:xfrm>
          <a:prstGeom prst="rect">
            <a:avLst/>
          </a:prstGeom>
        </p:spPr>
      </p:pic>
    </p:spTree>
    <p:extLst>
      <p:ext uri="{BB962C8B-B14F-4D97-AF65-F5344CB8AC3E}">
        <p14:creationId xmlns:p14="http://schemas.microsoft.com/office/powerpoint/2010/main" val="3444287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246336"/>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Why are some of these clauses now invalid?</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Many lodge by-laws do not provide for “gross negligence”, which is a new concept in trust law introduced by the Trusts Act 2019.</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“Gross negligence” is defined as:</a:t>
            </a:r>
          </a:p>
          <a:p>
            <a:pPr marL="0" indent="0">
              <a:buNone/>
            </a:pPr>
            <a:r>
              <a:rPr lang="en-US" sz="2400" b="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conduct of a trustee was so unreasonable that no reasonable trustee in that trustee’s position and in the same circumstances would have considered the conduct to be in accordance with the role and duties of a trustee”</a:t>
            </a: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2483394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246336"/>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Now let’s talk about property &amp; insurance issues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In late 2023, </a:t>
            </a:r>
            <a:r>
              <a:rPr lang="en-NZ" sz="2400">
                <a:solidFill>
                  <a:srgbClr val="0070C0"/>
                </a:solidFill>
                <a:latin typeface="Tahoma" panose="020B0604030504040204" pitchFamily="34" charset="0"/>
                <a:ea typeface="Tahoma" panose="020B0604030504040204" pitchFamily="34" charset="0"/>
                <a:cs typeface="Tahoma" panose="020B0604030504040204" pitchFamily="34" charset="0"/>
              </a:rPr>
              <a:t>the Board </a:t>
            </a: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expanded the remit of the Insurance Committee to include property issues, in particular: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To assess the risks associated with all masonic property;</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Make recommendations to eliminate or minimise those risks, and;</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Develop a long-term strategy for masonic property that recognises the needs of the membership and the limitations of the Grand Lodge balance sheet.</a:t>
            </a: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4080597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246336"/>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property &amp; insurance committee</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W Bro Cameron Smith, Chairman</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RW Bro Paul Chappel, Deputy Grand Master</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RW Bro Neville Patrick, Past Deputy Grand Master &amp; Chairman of the Grand Lodge Trustees</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To make it very clear, the committee can only recommend a course of action to the Board, it cannot approve that course of action</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And contrary to popular myth, “we are here to help”</a:t>
            </a: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886177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246336"/>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Let’s begin with a few horror stories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pic>
        <p:nvPicPr>
          <p:cNvPr id="2050" name="Picture 2" descr="Horrifying True Scary Real Estate ...">
            <a:extLst>
              <a:ext uri="{FF2B5EF4-FFF2-40B4-BE49-F238E27FC236}">
                <a16:creationId xmlns:a16="http://schemas.microsoft.com/office/drawing/2014/main" id="{A93F53A7-8000-4AFB-A25C-F7DBAC4B6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285" y="2090757"/>
            <a:ext cx="6387228" cy="425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43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20"/>
            <a:ext cx="9432524" cy="1096392"/>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Let’s begin with a few horror stories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524000" y="1731146"/>
            <a:ext cx="9432524" cy="459123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NZ" sz="1900" dirty="0">
                <a:solidFill>
                  <a:srgbClr val="0070C0"/>
                </a:solidFill>
                <a:latin typeface="Tahoma" panose="020B0604030504040204" pitchFamily="34" charset="0"/>
                <a:ea typeface="Tahoma" panose="020B0604030504040204" pitchFamily="34" charset="0"/>
                <a:cs typeface="Tahoma" panose="020B0604030504040204" pitchFamily="34" charset="0"/>
              </a:rPr>
              <a:t>A combination of bad decisions and unforeseen circumstances resulting in a loss of value (to the brethren of certain lodges) in excess of 8 million dollars ($8,000,000);</a:t>
            </a:r>
          </a:p>
          <a:p>
            <a:pPr>
              <a:buFont typeface="Wingdings" panose="05000000000000000000" pitchFamily="2" charset="2"/>
              <a:buChar char="Ø"/>
            </a:pPr>
            <a:r>
              <a:rPr lang="en-NZ" sz="1900" dirty="0">
                <a:solidFill>
                  <a:srgbClr val="0070C0"/>
                </a:solidFill>
                <a:latin typeface="Tahoma" panose="020B0604030504040204" pitchFamily="34" charset="0"/>
                <a:ea typeface="Tahoma" panose="020B0604030504040204" pitchFamily="34" charset="0"/>
                <a:cs typeface="Tahoma" panose="020B0604030504040204" pitchFamily="34" charset="0"/>
              </a:rPr>
              <a:t>A number of masonic properties that are in breach of the Health &amp; Safety at Work Act 2015 and/or do not have a Building Warrant of Fitness, despite being required to do so;</a:t>
            </a:r>
          </a:p>
          <a:p>
            <a:pPr>
              <a:buFont typeface="Wingdings" panose="05000000000000000000" pitchFamily="2" charset="2"/>
              <a:buChar char="Ø"/>
            </a:pPr>
            <a:r>
              <a:rPr lang="en-NZ" sz="1900" dirty="0">
                <a:solidFill>
                  <a:srgbClr val="0070C0"/>
                </a:solidFill>
                <a:latin typeface="Tahoma" panose="020B0604030504040204" pitchFamily="34" charset="0"/>
                <a:ea typeface="Tahoma" panose="020B0604030504040204" pitchFamily="34" charset="0"/>
                <a:cs typeface="Tahoma" panose="020B0604030504040204" pitchFamily="34" charset="0"/>
              </a:rPr>
              <a:t>Loans from the Building Fund to masonic entities that have significant repayment arrears;</a:t>
            </a:r>
          </a:p>
          <a:p>
            <a:pPr>
              <a:buFont typeface="Wingdings" panose="05000000000000000000" pitchFamily="2" charset="2"/>
              <a:buChar char="Ø"/>
            </a:pPr>
            <a:r>
              <a:rPr lang="en-NZ" sz="1900" dirty="0">
                <a:solidFill>
                  <a:srgbClr val="0070C0"/>
                </a:solidFill>
                <a:latin typeface="Tahoma" panose="020B0604030504040204" pitchFamily="34" charset="0"/>
                <a:ea typeface="Tahoma" panose="020B0604030504040204" pitchFamily="34" charset="0"/>
                <a:cs typeface="Tahoma" panose="020B0604030504040204" pitchFamily="34" charset="0"/>
              </a:rPr>
              <a:t>Outstanding maintenance on a building causing a commercial tenant to threaten legal action against the masonic owner;</a:t>
            </a:r>
          </a:p>
          <a:p>
            <a:pPr>
              <a:buFont typeface="Wingdings" panose="05000000000000000000" pitchFamily="2" charset="2"/>
              <a:buChar char="Ø"/>
            </a:pPr>
            <a:r>
              <a:rPr lang="en-NZ" sz="1900" dirty="0">
                <a:solidFill>
                  <a:srgbClr val="0070C0"/>
                </a:solidFill>
                <a:latin typeface="Tahoma" panose="020B0604030504040204" pitchFamily="34" charset="0"/>
                <a:ea typeface="Tahoma" panose="020B0604030504040204" pitchFamily="34" charset="0"/>
                <a:cs typeface="Tahoma" panose="020B0604030504040204" pitchFamily="34" charset="0"/>
              </a:rPr>
              <a:t>Masonic property-owning entities established as charitable trusts operating (probably) in breach of both the Charities and Income Tax Acts.</a:t>
            </a: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1333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20"/>
            <a:ext cx="9432524" cy="796030"/>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Now, this is important…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524000" y="1482572"/>
            <a:ext cx="9280124" cy="4839810"/>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NZ" sz="2800" dirty="0">
                <a:solidFill>
                  <a:srgbClr val="0070C0"/>
                </a:solidFill>
                <a:latin typeface="Tahoma" panose="020B0604030504040204" pitchFamily="34" charset="0"/>
                <a:ea typeface="Tahoma" panose="020B0604030504040204" pitchFamily="34" charset="0"/>
                <a:cs typeface="Tahoma" panose="020B0604030504040204" pitchFamily="34" charset="0"/>
              </a:rPr>
              <a:t>A loss of value or the failure to pay interest on a loan impacts on all members of Grand Lodge, not just the members of the lodge(s) or masonic entities involved, and;</a:t>
            </a:r>
          </a:p>
          <a:p>
            <a:pPr>
              <a:buFont typeface="Wingdings" panose="05000000000000000000" pitchFamily="2" charset="2"/>
              <a:buChar char="Ø"/>
            </a:pPr>
            <a:r>
              <a:rPr lang="en-NZ" sz="2800" dirty="0">
                <a:solidFill>
                  <a:srgbClr val="0070C0"/>
                </a:solidFill>
                <a:latin typeface="Tahoma" panose="020B0604030504040204" pitchFamily="34" charset="0"/>
                <a:ea typeface="Tahoma" panose="020B0604030504040204" pitchFamily="34" charset="0"/>
                <a:cs typeface="Tahoma" panose="020B0604030504040204" pitchFamily="34" charset="0"/>
              </a:rPr>
              <a:t>A failure to comply with statutory compliance obligations affects the reputation of all of us, not just a lodge or masonic entity that breaches those compliance obligations, so…</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5124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20"/>
            <a:ext cx="9432524" cy="946952"/>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…Let’s not adopt the insular attitude of…</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472346"/>
            <a:ext cx="6022774" cy="269763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524000" y="1482572"/>
            <a:ext cx="9280124" cy="4839810"/>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Watch I'm All Right Jack | Prime Video">
            <a:extLst>
              <a:ext uri="{FF2B5EF4-FFF2-40B4-BE49-F238E27FC236}">
                <a16:creationId xmlns:a16="http://schemas.microsoft.com/office/drawing/2014/main" id="{C53609A7-16BB-41B1-BB1C-CA59A59D0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988" y="1614304"/>
            <a:ext cx="4243527" cy="476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95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19"/>
            <a:ext cx="9432524" cy="653990"/>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What are the problems?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524000" y="1189609"/>
            <a:ext cx="9432524" cy="5132773"/>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NZ" dirty="0">
                <a:solidFill>
                  <a:srgbClr val="0070C0"/>
                </a:solidFill>
                <a:latin typeface="Tahoma" panose="020B0604030504040204" pitchFamily="34" charset="0"/>
                <a:ea typeface="Tahoma" panose="020B0604030504040204" pitchFamily="34" charset="0"/>
                <a:cs typeface="Tahoma" panose="020B0604030504040204" pitchFamily="34" charset="0"/>
              </a:rPr>
              <a:t>An aging property portfolio with ever increasing maintenance and insurance costs;</a:t>
            </a:r>
          </a:p>
          <a:p>
            <a:pPr>
              <a:buFont typeface="Wingdings" panose="05000000000000000000" pitchFamily="2" charset="2"/>
              <a:buChar char="Ø"/>
            </a:pPr>
            <a:r>
              <a:rPr lang="en-NZ" dirty="0">
                <a:solidFill>
                  <a:srgbClr val="0070C0"/>
                </a:solidFill>
                <a:latin typeface="Tahoma" panose="020B0604030504040204" pitchFamily="34" charset="0"/>
                <a:ea typeface="Tahoma" panose="020B0604030504040204" pitchFamily="34" charset="0"/>
                <a:cs typeface="Tahoma" panose="020B0604030504040204" pitchFamily="34" charset="0"/>
              </a:rPr>
              <a:t>Declining revenue from declining membership and “peppercorn” rents paid by masonic tenants in both masonic and mixed use (commercial/masonic) properties;</a:t>
            </a:r>
          </a:p>
          <a:p>
            <a:pPr>
              <a:buFont typeface="Wingdings" panose="05000000000000000000" pitchFamily="2" charset="2"/>
              <a:buChar char="Ø"/>
            </a:pPr>
            <a:r>
              <a:rPr lang="en-NZ" dirty="0">
                <a:solidFill>
                  <a:srgbClr val="0070C0"/>
                </a:solidFill>
                <a:latin typeface="Tahoma" panose="020B0604030504040204" pitchFamily="34" charset="0"/>
                <a:ea typeface="Tahoma" panose="020B0604030504040204" pitchFamily="34" charset="0"/>
                <a:cs typeface="Tahoma" panose="020B0604030504040204" pitchFamily="34" charset="0"/>
              </a:rPr>
              <a:t>In mixed use properties, the surplus generated from commercial tenants is reducing to the extent that it will no longer “offset” the loss from masonic tenants;</a:t>
            </a:r>
          </a:p>
          <a:p>
            <a:pPr>
              <a:buFont typeface="Wingdings" panose="05000000000000000000" pitchFamily="2" charset="2"/>
              <a:buChar char="Ø"/>
            </a:pPr>
            <a:r>
              <a:rPr lang="en-NZ" dirty="0">
                <a:solidFill>
                  <a:srgbClr val="0070C0"/>
                </a:solidFill>
                <a:latin typeface="Tahoma" panose="020B0604030504040204" pitchFamily="34" charset="0"/>
                <a:ea typeface="Tahoma" panose="020B0604030504040204" pitchFamily="34" charset="0"/>
                <a:cs typeface="Tahoma" panose="020B0604030504040204" pitchFamily="34" charset="0"/>
              </a:rPr>
              <a:t>Commercial tenant risk in mixed use properties;</a:t>
            </a:r>
          </a:p>
          <a:p>
            <a:pPr>
              <a:buFont typeface="Wingdings" panose="05000000000000000000" pitchFamily="2" charset="2"/>
              <a:buChar char="Ø"/>
            </a:pPr>
            <a:r>
              <a:rPr lang="en-NZ" dirty="0">
                <a:solidFill>
                  <a:srgbClr val="0070C0"/>
                </a:solidFill>
                <a:latin typeface="Tahoma" panose="020B0604030504040204" pitchFamily="34" charset="0"/>
                <a:ea typeface="Tahoma" panose="020B0604030504040204" pitchFamily="34" charset="0"/>
                <a:cs typeface="Tahoma" panose="020B0604030504040204" pitchFamily="34" charset="0"/>
              </a:rPr>
              <a:t>In mixed use properties, no provision for long-term maintenance, and;</a:t>
            </a:r>
          </a:p>
          <a:p>
            <a:pPr>
              <a:buFont typeface="Wingdings" panose="05000000000000000000" pitchFamily="2" charset="2"/>
              <a:buChar char="Ø"/>
            </a:pPr>
            <a:r>
              <a:rPr lang="en-NZ" dirty="0">
                <a:solidFill>
                  <a:srgbClr val="0070C0"/>
                </a:solidFill>
                <a:latin typeface="Tahoma" panose="020B0604030504040204" pitchFamily="34" charset="0"/>
                <a:ea typeface="Tahoma" panose="020B0604030504040204" pitchFamily="34" charset="0"/>
                <a:cs typeface="Tahoma" panose="020B0604030504040204" pitchFamily="34" charset="0"/>
              </a:rPr>
              <a:t>“Enthusiastic amateurs” with an “emotional”, rather than an “objective” attachment to masonic property.</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2836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10241280" cy="917862"/>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So, how does this apply to a lodge?</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1857375"/>
            <a:ext cx="9519066" cy="4205097"/>
          </a:xfrm>
        </p:spPr>
        <p:txBody>
          <a:bodyPr>
            <a:normAutofit/>
          </a:bodyPr>
          <a:lstStyle/>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graphicFrame>
        <p:nvGraphicFramePr>
          <p:cNvPr id="8" name="Table 8">
            <a:extLst>
              <a:ext uri="{FF2B5EF4-FFF2-40B4-BE49-F238E27FC236}">
                <a16:creationId xmlns:a16="http://schemas.microsoft.com/office/drawing/2014/main" id="{73C4D6B2-AA14-49D5-9FEC-F11BCC1C48F2}"/>
              </a:ext>
            </a:extLst>
          </p:cNvPr>
          <p:cNvGraphicFramePr>
            <a:graphicFrameLocks noGrp="1"/>
          </p:cNvGraphicFramePr>
          <p:nvPr>
            <p:extLst>
              <p:ext uri="{D42A27DB-BD31-4B8C-83A1-F6EECF244321}">
                <p14:modId xmlns:p14="http://schemas.microsoft.com/office/powerpoint/2010/main" val="2045463020"/>
              </p:ext>
            </p:extLst>
          </p:nvPr>
        </p:nvGraphicFramePr>
        <p:xfrm>
          <a:off x="2032000" y="1927097"/>
          <a:ext cx="8788401" cy="4376928"/>
        </p:xfrm>
        <a:graphic>
          <a:graphicData uri="http://schemas.openxmlformats.org/drawingml/2006/table">
            <a:tbl>
              <a:tblPr firstRow="1" bandRow="1">
                <a:tableStyleId>{5C22544A-7EE6-4342-B048-85BDC9FD1C3A}</a:tableStyleId>
              </a:tblPr>
              <a:tblGrid>
                <a:gridCol w="2929467">
                  <a:extLst>
                    <a:ext uri="{9D8B030D-6E8A-4147-A177-3AD203B41FA5}">
                      <a16:colId xmlns:a16="http://schemas.microsoft.com/office/drawing/2014/main" val="2347812823"/>
                    </a:ext>
                  </a:extLst>
                </a:gridCol>
                <a:gridCol w="2929467">
                  <a:extLst>
                    <a:ext uri="{9D8B030D-6E8A-4147-A177-3AD203B41FA5}">
                      <a16:colId xmlns:a16="http://schemas.microsoft.com/office/drawing/2014/main" val="3741435900"/>
                    </a:ext>
                  </a:extLst>
                </a:gridCol>
                <a:gridCol w="2929467">
                  <a:extLst>
                    <a:ext uri="{9D8B030D-6E8A-4147-A177-3AD203B41FA5}">
                      <a16:colId xmlns:a16="http://schemas.microsoft.com/office/drawing/2014/main" val="1813731808"/>
                    </a:ext>
                  </a:extLst>
                </a:gridCol>
              </a:tblGrid>
              <a:tr h="1319784">
                <a:tc>
                  <a:txBody>
                    <a:bodyPr/>
                    <a:lstStyle/>
                    <a:p>
                      <a:endParaRPr lang="en-NZ" dirty="0"/>
                    </a:p>
                  </a:txBody>
                  <a:tcPr>
                    <a:noFill/>
                  </a:tcPr>
                </a:tc>
                <a:tc>
                  <a:txBody>
                    <a:bodyPr/>
                    <a:lstStyle/>
                    <a:p>
                      <a:pPr algn="ctr"/>
                      <a:r>
                        <a:rPr lang="en-NZ" dirty="0">
                          <a:latin typeface="Comic Sans MS" panose="030F0702030302020204" pitchFamily="66" charset="0"/>
                        </a:rPr>
                        <a:t>The Trust Document</a:t>
                      </a:r>
                    </a:p>
                    <a:p>
                      <a:pPr algn="ctr"/>
                      <a:endParaRPr lang="en-NZ" dirty="0">
                        <a:latin typeface="Comic Sans MS" panose="030F0702030302020204" pitchFamily="66" charset="0"/>
                      </a:endParaRPr>
                    </a:p>
                    <a:p>
                      <a:pPr algn="ctr"/>
                      <a:r>
                        <a:rPr lang="en-NZ" sz="1800" dirty="0">
                          <a:latin typeface="Comic Sans MS" panose="030F0702030302020204" pitchFamily="66" charset="0"/>
                        </a:rPr>
                        <a:t>…in the case of a lodge, the By-Laws</a:t>
                      </a:r>
                    </a:p>
                  </a:txBody>
                  <a:tcPr>
                    <a:solidFill>
                      <a:srgbClr val="0070C0"/>
                    </a:solidFill>
                  </a:tcPr>
                </a:tc>
                <a:tc>
                  <a:txBody>
                    <a:bodyPr/>
                    <a:lstStyle/>
                    <a:p>
                      <a:endParaRPr lang="en-NZ" dirty="0"/>
                    </a:p>
                  </a:txBody>
                  <a:tcPr>
                    <a:noFill/>
                  </a:tcPr>
                </a:tc>
                <a:extLst>
                  <a:ext uri="{0D108BD9-81ED-4DB2-BD59-A6C34878D82A}">
                    <a16:rowId xmlns:a16="http://schemas.microsoft.com/office/drawing/2014/main" val="3320943277"/>
                  </a:ext>
                </a:extLst>
              </a:tr>
              <a:tr h="1319784">
                <a:tc>
                  <a:txBody>
                    <a:bodyPr/>
                    <a:lstStyle/>
                    <a:p>
                      <a:pPr algn="ctr"/>
                      <a:endParaRPr lang="en-NZ" b="1" dirty="0">
                        <a:latin typeface="Comic Sans MS" panose="030F0702030302020204" pitchFamily="66" charset="0"/>
                      </a:endParaRPr>
                    </a:p>
                    <a:p>
                      <a:pPr algn="ctr"/>
                      <a:endParaRPr lang="en-NZ" b="1" dirty="0">
                        <a:latin typeface="Comic Sans MS" panose="030F0702030302020204" pitchFamily="66" charset="0"/>
                      </a:endParaRPr>
                    </a:p>
                    <a:p>
                      <a:pPr algn="ctr"/>
                      <a:r>
                        <a:rPr lang="en-NZ" sz="2400" b="1" dirty="0">
                          <a:latin typeface="Comic Sans MS" panose="030F0702030302020204" pitchFamily="66" charset="0"/>
                        </a:rPr>
                        <a:t>The Settlor</a:t>
                      </a:r>
                    </a:p>
                    <a:p>
                      <a:pPr algn="ctr"/>
                      <a:endParaRPr lang="en-NZ" b="1" dirty="0">
                        <a:latin typeface="Comic Sans MS" panose="030F0702030302020204" pitchFamily="66" charset="0"/>
                      </a:endParaRPr>
                    </a:p>
                  </a:txBody>
                  <a:tcPr>
                    <a:solidFill>
                      <a:schemeClr val="accent6">
                        <a:lumMod val="20000"/>
                        <a:lumOff val="80000"/>
                      </a:schemeClr>
                    </a:solidFill>
                  </a:tcPr>
                </a:tc>
                <a:tc>
                  <a:txBody>
                    <a:bodyPr/>
                    <a:lstStyle/>
                    <a:p>
                      <a:pPr algn="ctr"/>
                      <a:endParaRPr lang="en-NZ" sz="1800" b="1" dirty="0">
                        <a:latin typeface="Comic Sans MS" panose="030F0702030302020204" pitchFamily="66" charset="0"/>
                      </a:endParaRPr>
                    </a:p>
                    <a:p>
                      <a:pPr algn="ctr"/>
                      <a:endParaRPr lang="en-NZ" sz="1800" b="1" dirty="0">
                        <a:latin typeface="Comic Sans MS" panose="030F0702030302020204" pitchFamily="66" charset="0"/>
                      </a:endParaRPr>
                    </a:p>
                    <a:p>
                      <a:pPr algn="ctr"/>
                      <a:r>
                        <a:rPr lang="en-NZ" sz="2400" b="1" dirty="0">
                          <a:latin typeface="Comic Sans MS" panose="030F0702030302020204" pitchFamily="66" charset="0"/>
                        </a:rPr>
                        <a:t>The Trustee(s)</a:t>
                      </a:r>
                    </a:p>
                    <a:p>
                      <a:pPr algn="ctr"/>
                      <a:endParaRPr lang="en-NZ" sz="1800" b="1" dirty="0">
                        <a:latin typeface="Comic Sans MS" panose="030F0702030302020204" pitchFamily="66" charset="0"/>
                      </a:endParaRPr>
                    </a:p>
                  </a:txBody>
                  <a:tcPr>
                    <a:solidFill>
                      <a:schemeClr val="accent6">
                        <a:lumMod val="40000"/>
                        <a:lumOff val="60000"/>
                      </a:schemeClr>
                    </a:solidFill>
                  </a:tcPr>
                </a:tc>
                <a:tc>
                  <a:txBody>
                    <a:bodyPr/>
                    <a:lstStyle/>
                    <a:p>
                      <a:pPr algn="ctr"/>
                      <a:endParaRPr lang="en-NZ" b="1" dirty="0">
                        <a:latin typeface="Comic Sans MS" panose="030F0702030302020204" pitchFamily="66" charset="0"/>
                      </a:endParaRPr>
                    </a:p>
                    <a:p>
                      <a:pPr algn="ctr"/>
                      <a:endParaRPr lang="en-NZ" b="1" dirty="0">
                        <a:latin typeface="Comic Sans MS" panose="030F0702030302020204" pitchFamily="66" charset="0"/>
                      </a:endParaRPr>
                    </a:p>
                    <a:p>
                      <a:pPr algn="ctr"/>
                      <a:r>
                        <a:rPr lang="en-NZ" sz="2400" b="1" dirty="0">
                          <a:latin typeface="Comic Sans MS" panose="030F0702030302020204" pitchFamily="66" charset="0"/>
                        </a:rPr>
                        <a:t>The Beneficiaries</a:t>
                      </a:r>
                    </a:p>
                    <a:p>
                      <a:pPr algn="ctr"/>
                      <a:endParaRPr lang="en-NZ" b="1" dirty="0">
                        <a:latin typeface="Comic Sans MS" panose="030F0702030302020204" pitchFamily="66" charset="0"/>
                      </a:endParaRPr>
                    </a:p>
                  </a:txBody>
                  <a:tcPr>
                    <a:solidFill>
                      <a:schemeClr val="accent6">
                        <a:lumMod val="60000"/>
                        <a:lumOff val="40000"/>
                      </a:schemeClr>
                    </a:solidFill>
                  </a:tcPr>
                </a:tc>
                <a:extLst>
                  <a:ext uri="{0D108BD9-81ED-4DB2-BD59-A6C34878D82A}">
                    <a16:rowId xmlns:a16="http://schemas.microsoft.com/office/drawing/2014/main" val="2597059078"/>
                  </a:ext>
                </a:extLst>
              </a:tr>
              <a:tr h="1319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b="1"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latin typeface="Comic Sans MS" panose="030F0702030302020204" pitchFamily="66" charset="0"/>
                        </a:rPr>
                        <a:t>…The Grand Lodge of Freemasons of New Zealand Trustee Act 1903</a:t>
                      </a:r>
                    </a:p>
                    <a:p>
                      <a:endParaRPr lang="en-NZ"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800" b="1"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b="1" dirty="0">
                          <a:latin typeface="Comic Sans MS" panose="030F0702030302020204" pitchFamily="66" charset="0"/>
                        </a:rPr>
                        <a:t>…the Trustees of the lodge elected under the lodge By-Laws</a:t>
                      </a:r>
                    </a:p>
                    <a:p>
                      <a:pPr algn="ctr"/>
                      <a:endParaRPr lang="en-NZ" dirty="0"/>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b="1"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latin typeface="Comic Sans MS" panose="030F0702030302020204" pitchFamily="66" charset="0"/>
                        </a:rPr>
                        <a:t>…all the members of the lodge</a:t>
                      </a:r>
                    </a:p>
                    <a:p>
                      <a:pPr algn="ctr"/>
                      <a:endParaRPr lang="en-NZ" dirty="0"/>
                    </a:p>
                  </a:txBody>
                  <a:tcPr>
                    <a:solidFill>
                      <a:schemeClr val="bg1">
                        <a:lumMod val="75000"/>
                      </a:schemeClr>
                    </a:solidFill>
                  </a:tcPr>
                </a:tc>
                <a:extLst>
                  <a:ext uri="{0D108BD9-81ED-4DB2-BD59-A6C34878D82A}">
                    <a16:rowId xmlns:a16="http://schemas.microsoft.com/office/drawing/2014/main" val="1080979542"/>
                  </a:ext>
                </a:extLst>
              </a:tr>
            </a:tbl>
          </a:graphicData>
        </a:graphic>
      </p:graphicFrame>
    </p:spTree>
    <p:extLst>
      <p:ext uri="{BB962C8B-B14F-4D97-AF65-F5344CB8AC3E}">
        <p14:creationId xmlns:p14="http://schemas.microsoft.com/office/powerpoint/2010/main" val="1999593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603682"/>
            <a:ext cx="9432524" cy="1438182"/>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Can someone tell me what the difference between this…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3193981" y="4372989"/>
            <a:ext cx="5397333" cy="1205926"/>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757778" y="2371816"/>
            <a:ext cx="9198746" cy="395056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The day Whakaari/White Island erupted">
            <a:extLst>
              <a:ext uri="{FF2B5EF4-FFF2-40B4-BE49-F238E27FC236}">
                <a16:creationId xmlns:a16="http://schemas.microsoft.com/office/drawing/2014/main" id="{78A4A9B6-D09B-480A-8BC1-8C8ED42AB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77" y="2041864"/>
            <a:ext cx="8318376" cy="434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39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630316"/>
            <a:ext cx="9432524" cy="514903"/>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And this is?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3193981" y="4372989"/>
            <a:ext cx="5397333" cy="1205926"/>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757778" y="2371816"/>
            <a:ext cx="9198746" cy="395056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032" name="Picture 8" descr="Old Newspaper The New Zealand Herald Christchurch Ear - vrogue.co">
            <a:extLst>
              <a:ext uri="{FF2B5EF4-FFF2-40B4-BE49-F238E27FC236}">
                <a16:creationId xmlns:a16="http://schemas.microsoft.com/office/drawing/2014/main" id="{01EF4113-B583-4B09-BA44-BAD553101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500" y="1279085"/>
            <a:ext cx="4572000" cy="513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43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19"/>
            <a:ext cx="9432524" cy="653990"/>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The answer?</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1305018"/>
            <a:ext cx="9296400" cy="4935984"/>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524000" y="1189609"/>
            <a:ext cx="9432524" cy="5132773"/>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HEALTH AND SAFETY AT WORK | WORKPLACE ...">
            <a:extLst>
              <a:ext uri="{FF2B5EF4-FFF2-40B4-BE49-F238E27FC236}">
                <a16:creationId xmlns:a16="http://schemas.microsoft.com/office/drawing/2014/main" id="{96FCB6D7-D719-4CF0-AC78-3789666D5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307" y="1447074"/>
            <a:ext cx="7966053" cy="493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81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19"/>
            <a:ext cx="9432524" cy="501589"/>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why is this important?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285058" y="1037208"/>
            <a:ext cx="9605608" cy="5345849"/>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Since the introduction of the Act in 2015, Worksafe now has legislation that gives it “teeth” in prosecuting breaches of the Act;</a:t>
            </a:r>
          </a:p>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The Whakaari White Island prosecutions are a good example of this where Worksafe brought charges against 13 defendants including tour operators and the operator and owners of the island;</a:t>
            </a:r>
          </a:p>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6 charges were dismissed, 6 defendants pleaded guilty, and the owner of the island pleaded not guilty to one charge but was convicted after trial;</a:t>
            </a:r>
          </a:p>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More than $10.2 million was awarded in reparations and more than $2.0 million in fines.</a:t>
            </a:r>
          </a:p>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Reparations can be insured; fines must be paid by the defendants and are not insurable.</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9706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19"/>
            <a:ext cx="9432524" cy="501589"/>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why is this important?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233996" y="1037208"/>
            <a:ext cx="9656670" cy="5345849"/>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Firstly, volunteer organisations do not have health &amp; safety obligations under the Act unless:</a:t>
            </a:r>
          </a:p>
          <a:p>
            <a:pPr lvl="1">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The organisation has paid employees, eg, Freemasons NZ, or;</a:t>
            </a:r>
          </a:p>
          <a:p>
            <a:pPr lvl="1">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The organisation is a profit-making entity, eg masonic properties that are leased/rented for “gain”.</a:t>
            </a:r>
          </a:p>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There is section in the Act that refers to “take all reasonably practicable steps to ensure the safety of workers and others who may be affected by the PCBU” (person conducting a business or undertaking).</a:t>
            </a:r>
          </a:p>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In the Whakaari White Island prosecutions the Court, among other issues, determined that the defendants could have taken additional steps to prevent harm, even though they had put safety measures in place.</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8245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19"/>
            <a:ext cx="9432524" cy="501589"/>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why is this important?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233996" y="1037208"/>
            <a:ext cx="9656670" cy="5345849"/>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There are a number of factors that affect what is “reasonably practicable”, but foremost among these is an obligation on a masonic PCBU to undertake a comprehensive and thorough risk assessment.</a:t>
            </a:r>
          </a:p>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Freemasons NZ maintain (at their cost) an insurance policy that covers most masonic entities (lodges, companies, trusts etc) for:</a:t>
            </a:r>
          </a:p>
          <a:p>
            <a:pPr lvl="1">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Officer’s liability;</a:t>
            </a:r>
          </a:p>
          <a:p>
            <a:pPr lvl="1">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Statutory liability, and;</a:t>
            </a:r>
          </a:p>
          <a:p>
            <a:pPr lvl="1">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Public liability.</a:t>
            </a:r>
          </a:p>
          <a:p>
            <a:pPr>
              <a:buFont typeface="Wingdings" panose="05000000000000000000" pitchFamily="2" charset="2"/>
              <a:buChar char="Ø"/>
            </a:pP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Officers and statutory liability insurance covers the cost of any reparations (damages) awarded against the insured party PLUS the defence (legal) costs of defending a claim, but not any fines.</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042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5619"/>
            <a:ext cx="9432524" cy="501589"/>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why is this important?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19416"/>
            <a:ext cx="9432524" cy="3950565"/>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
        <p:nvSpPr>
          <p:cNvPr id="7" name="Content Placeholder 2">
            <a:extLst>
              <a:ext uri="{FF2B5EF4-FFF2-40B4-BE49-F238E27FC236}">
                <a16:creationId xmlns:a16="http://schemas.microsoft.com/office/drawing/2014/main" id="{FB7193BA-40F9-4183-B998-D8E0C0747890}"/>
              </a:ext>
            </a:extLst>
          </p:cNvPr>
          <p:cNvSpPr txBox="1">
            <a:spLocks/>
          </p:cNvSpPr>
          <p:nvPr/>
        </p:nvSpPr>
        <p:spPr>
          <a:xfrm>
            <a:off x="1233996" y="1037208"/>
            <a:ext cx="9656670" cy="5345849"/>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NZ" sz="2250" b="1" dirty="0">
                <a:solidFill>
                  <a:srgbClr val="0070C0"/>
                </a:solidFill>
                <a:latin typeface="Tahoma" panose="020B0604030504040204" pitchFamily="34" charset="0"/>
                <a:ea typeface="Tahoma" panose="020B0604030504040204" pitchFamily="34" charset="0"/>
                <a:cs typeface="Tahoma" panose="020B0604030504040204" pitchFamily="34" charset="0"/>
              </a:rPr>
              <a:t>Question:  </a:t>
            </a: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Can an insurer decline a claim if the insured party has not taken all “reasonably practicable steps” to ensure the safety of workers and others?</a:t>
            </a:r>
          </a:p>
          <a:p>
            <a:pPr>
              <a:buFont typeface="Wingdings" panose="05000000000000000000" pitchFamily="2" charset="2"/>
              <a:buChar char="Ø"/>
            </a:pPr>
            <a:r>
              <a:rPr lang="en-NZ" sz="2250" b="1" dirty="0">
                <a:solidFill>
                  <a:srgbClr val="0070C0"/>
                </a:solidFill>
                <a:latin typeface="Tahoma" panose="020B0604030504040204" pitchFamily="34" charset="0"/>
                <a:ea typeface="Tahoma" panose="020B0604030504040204" pitchFamily="34" charset="0"/>
                <a:cs typeface="Tahoma" panose="020B0604030504040204" pitchFamily="34" charset="0"/>
              </a:rPr>
              <a:t>Answer:  </a:t>
            </a: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Yes, it will not be sufficient to merely have safety measures in place, a masonic PCBU must undertake a comprehensive and thorough risk assessment.</a:t>
            </a:r>
          </a:p>
          <a:p>
            <a:pPr>
              <a:buFont typeface="Wingdings" panose="05000000000000000000" pitchFamily="2" charset="2"/>
              <a:buChar char="Ø"/>
            </a:pPr>
            <a:r>
              <a:rPr lang="en-NZ" sz="2250" dirty="0">
                <a:solidFill>
                  <a:srgbClr val="FF0000"/>
                </a:solidFill>
                <a:latin typeface="Tahoma" panose="020B0604030504040204" pitchFamily="34" charset="0"/>
                <a:ea typeface="Tahoma" panose="020B0604030504040204" pitchFamily="34" charset="0"/>
                <a:cs typeface="Tahoma" panose="020B0604030504040204" pitchFamily="34" charset="0"/>
              </a:rPr>
              <a:t>This means that all masonic PCBU’s must:</a:t>
            </a:r>
          </a:p>
          <a:p>
            <a:pPr lvl="1">
              <a:buFont typeface="Wingdings" panose="05000000000000000000" pitchFamily="2" charset="2"/>
              <a:buChar char="Ø"/>
            </a:pPr>
            <a:r>
              <a:rPr lang="en-NZ" sz="2250" dirty="0">
                <a:solidFill>
                  <a:srgbClr val="FF0000"/>
                </a:solidFill>
                <a:latin typeface="Tahoma" panose="020B0604030504040204" pitchFamily="34" charset="0"/>
                <a:ea typeface="Tahoma" panose="020B0604030504040204" pitchFamily="34" charset="0"/>
                <a:cs typeface="Tahoma" panose="020B0604030504040204" pitchFamily="34" charset="0"/>
              </a:rPr>
              <a:t>Implement proper safety measures, and;</a:t>
            </a:r>
          </a:p>
          <a:p>
            <a:pPr lvl="1">
              <a:buFont typeface="Wingdings" panose="05000000000000000000" pitchFamily="2" charset="2"/>
              <a:buChar char="Ø"/>
            </a:pPr>
            <a:r>
              <a:rPr lang="en-NZ" sz="2250" dirty="0">
                <a:solidFill>
                  <a:srgbClr val="FF0000"/>
                </a:solidFill>
                <a:latin typeface="Tahoma" panose="020B0604030504040204" pitchFamily="34" charset="0"/>
                <a:ea typeface="Tahoma" panose="020B0604030504040204" pitchFamily="34" charset="0"/>
                <a:cs typeface="Tahoma" panose="020B0604030504040204" pitchFamily="34" charset="0"/>
              </a:rPr>
              <a:t>Undertake a comprehensive and thorough risk assessment in order to:</a:t>
            </a:r>
          </a:p>
          <a:p>
            <a:pPr>
              <a:buFont typeface="Wingdings" panose="05000000000000000000" pitchFamily="2" charset="2"/>
              <a:buChar char="Ø"/>
            </a:pPr>
            <a:r>
              <a:rPr lang="en-NZ" sz="2250" dirty="0">
                <a:solidFill>
                  <a:srgbClr val="FF0000"/>
                </a:solidFill>
                <a:latin typeface="Tahoma" panose="020B0604030504040204" pitchFamily="34" charset="0"/>
                <a:ea typeface="Tahoma" panose="020B0604030504040204" pitchFamily="34" charset="0"/>
                <a:cs typeface="Tahoma" panose="020B0604030504040204" pitchFamily="34" charset="0"/>
              </a:rPr>
              <a:t>Comply with their obligations under the Act, and;</a:t>
            </a:r>
          </a:p>
          <a:p>
            <a:pPr>
              <a:buFont typeface="Wingdings" panose="05000000000000000000" pitchFamily="2" charset="2"/>
              <a:buChar char="Ø"/>
            </a:pPr>
            <a:r>
              <a:rPr lang="en-NZ" sz="2250" dirty="0">
                <a:solidFill>
                  <a:srgbClr val="FF0000"/>
                </a:solidFill>
                <a:latin typeface="Tahoma" panose="020B0604030504040204" pitchFamily="34" charset="0"/>
                <a:ea typeface="Tahoma" panose="020B0604030504040204" pitchFamily="34" charset="0"/>
                <a:cs typeface="Tahoma" panose="020B0604030504040204" pitchFamily="34" charset="0"/>
              </a:rPr>
              <a:t>Comply with their obligations under the liability insurance policies.</a:t>
            </a:r>
          </a:p>
          <a:p>
            <a:pPr marL="0" indent="0">
              <a:buNone/>
            </a:pPr>
            <a:r>
              <a:rPr lang="en-NZ" sz="2250"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9780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495376"/>
            <a:ext cx="9432524" cy="818519"/>
          </a:xfrm>
        </p:spPr>
        <p:txBody>
          <a:bodyPr>
            <a:normAutofit fontScale="90000"/>
          </a:bodyPr>
          <a:lstStyle/>
          <a:p>
            <a:pPr algn="ctr"/>
            <a:r>
              <a:rPr lang="en-NZ" sz="6000" dirty="0">
                <a:latin typeface="Tahoma" panose="020B0604030504040204" pitchFamily="34" charset="0"/>
                <a:ea typeface="Tahoma" panose="020B0604030504040204" pitchFamily="34" charset="0"/>
                <a:cs typeface="Tahoma" panose="020B0604030504040204" pitchFamily="34" charset="0"/>
              </a:rPr>
              <a:t>So, once again</a:t>
            </a:r>
            <a:r>
              <a:rPr lang="en-NZ" dirty="0">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672424"/>
            <a:ext cx="7179199" cy="2630721"/>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pic>
        <p:nvPicPr>
          <p:cNvPr id="1032" name="Picture 8" descr="You're Skating On Thin Ice: Parks And Rec | New Rochelle, NY Patch">
            <a:extLst>
              <a:ext uri="{FF2B5EF4-FFF2-40B4-BE49-F238E27FC236}">
                <a16:creationId xmlns:a16="http://schemas.microsoft.com/office/drawing/2014/main" id="{2FB961F5-A135-4CD4-BD73-65C50E62B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541" y="1271726"/>
            <a:ext cx="7790311" cy="504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827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3078">
            <a:extLst>
              <a:ext uri="{FF2B5EF4-FFF2-40B4-BE49-F238E27FC236}">
                <a16:creationId xmlns:a16="http://schemas.microsoft.com/office/drawing/2014/main" id="{168BBE1A-B148-4F48-8E8C-EEB4A444E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980902" y="622852"/>
            <a:ext cx="4045528" cy="3289672"/>
          </a:xfrm>
        </p:spPr>
        <p:txBody>
          <a:bodyPr anchor="b">
            <a:normAutofit/>
          </a:bodyPr>
          <a:lstStyle/>
          <a:p>
            <a:pPr algn="r"/>
            <a:r>
              <a:rPr lang="en-NZ" dirty="0">
                <a:latin typeface="Tahoma" panose="020B0604030504040204" pitchFamily="34" charset="0"/>
                <a:ea typeface="Tahoma" panose="020B0604030504040204" pitchFamily="34" charset="0"/>
                <a:cs typeface="Tahoma" panose="020B0604030504040204" pitchFamily="34" charset="0"/>
              </a:rPr>
              <a:t>Questions on property issues</a:t>
            </a:r>
          </a:p>
        </p:txBody>
      </p:sp>
      <p:pic>
        <p:nvPicPr>
          <p:cNvPr id="3074" name="Picture 2" descr="Property Issues - Online Legal Center">
            <a:extLst>
              <a:ext uri="{FF2B5EF4-FFF2-40B4-BE49-F238E27FC236}">
                <a16:creationId xmlns:a16="http://schemas.microsoft.com/office/drawing/2014/main" id="{3C9F3254-50CC-47F7-91B3-C1A62E554C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0269" y="1966682"/>
            <a:ext cx="5852159" cy="19458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5270270" y="4198217"/>
            <a:ext cx="5852158" cy="1820198"/>
          </a:xfrm>
        </p:spPr>
        <p:txBody>
          <a:bodyPr anchor="t">
            <a:normAutofit/>
          </a:bodyPr>
          <a:lstStyle/>
          <a:p>
            <a:pPr marL="0" indent="0">
              <a:buNone/>
            </a:pPr>
            <a:endParaRPr lang="en-NZ"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1600" dirty="0">
              <a:latin typeface="Tahoma" panose="020B0604030504040204" pitchFamily="34" charset="0"/>
              <a:ea typeface="Tahoma" panose="020B0604030504040204" pitchFamily="34" charset="0"/>
              <a:cs typeface="Tahoma" panose="020B0604030504040204" pitchFamily="34" charset="0"/>
            </a:endParaRPr>
          </a:p>
        </p:txBody>
      </p:sp>
      <p:sp>
        <p:nvSpPr>
          <p:cNvPr id="3077" name="Rectangle 3080">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801"/>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78" name="Rectangle 3082">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1"/>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a:xfrm>
            <a:off x="11669678" y="6408742"/>
            <a:ext cx="438652" cy="448830"/>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C01389E6-C847-4AD0-B56D-D205B2EAB1EE}" type="slidenum">
              <a:rPr kumimoji="0" lang="en-US" b="0" i="0" u="none" strike="noStrike" kern="1200" cap="none" spc="0" normalizeH="0" baseline="0" noProof="0" smtClean="0">
                <a:ln>
                  <a:noFill/>
                </a:ln>
                <a:effectLst/>
                <a:uLnTx/>
                <a:uFillTx/>
                <a:latin typeface="Avenir Next LT Pro Light"/>
                <a:ea typeface="+mn-ea"/>
                <a:cs typeface="+mn-cs"/>
              </a:rPr>
              <a:pPr marL="0" marR="0" lvl="0" indent="0" defTabSz="914400" rtl="0" eaLnBrk="1" fontAlgn="auto" latinLnBrk="0" hangingPunct="1">
                <a:spcBef>
                  <a:spcPts val="0"/>
                </a:spcBef>
                <a:spcAft>
                  <a:spcPts val="600"/>
                </a:spcAft>
                <a:buClrTx/>
                <a:buSzTx/>
                <a:buFontTx/>
                <a:buNone/>
                <a:tabLst/>
                <a:defRPr/>
              </a:pPr>
              <a:t>48</a:t>
            </a:fld>
            <a:endParaRPr kumimoji="0" lang="en-US" b="0" i="0" u="none" strike="noStrike" kern="1200" cap="none" spc="0" normalizeH="0" baseline="0" noProof="0" dirty="0">
              <a:ln>
                <a:noFill/>
              </a:ln>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2556366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246336"/>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…and what about insurance issues?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041864"/>
            <a:ext cx="9432524" cy="4341193"/>
          </a:xfrm>
        </p:spPr>
        <p:txBody>
          <a:bodyPr>
            <a:noAutofit/>
          </a:bodyPr>
          <a:lstStyle/>
          <a:p>
            <a:pPr>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To recap from the 2023 renewal:</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All entities covered under the Grand Lodge Group Insurance Scheme (“GLGIS”) obtained cover on acceptable terms</a:t>
            </a:r>
          </a:p>
          <a:p>
            <a:pPr>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We used 2 brokers to facilitate cover:</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Gallagher's obtained cover for the “good risks”, and;</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Neville Newcombe obtained cover for the “not so good risks”;</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Each entity was individually rated according to their risk profile, and;</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There were some “winners and losers”.</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2553230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193070"/>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What happens when a trust is wound up?</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99317"/>
            <a:ext cx="9432524" cy="3133817"/>
          </a:xfrm>
        </p:spPr>
        <p:txBody>
          <a:bodyPr>
            <a:normAutofit fontScale="92500"/>
          </a:bodyPr>
          <a:lstStyle/>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In the case of a family trust, normally the assets of the trust would be distributed to the beneficiaries.</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In the case of a charitable trust, the trust deed normally provides for the assets to settled on another charitable trust with “similar aims and objectives”.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4249769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371476"/>
            <a:ext cx="9432524" cy="1524000"/>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…so, what can we expect for the 2024 renewal (due on 31</a:t>
            </a:r>
            <a:r>
              <a:rPr lang="en-NZ" baseline="30000" dirty="0">
                <a:latin typeface="Tahoma" panose="020B0604030504040204" pitchFamily="34" charset="0"/>
                <a:ea typeface="Tahoma" panose="020B0604030504040204" pitchFamily="34" charset="0"/>
                <a:cs typeface="Tahoma" panose="020B0604030504040204" pitchFamily="34" charset="0"/>
              </a:rPr>
              <a:t>st</a:t>
            </a:r>
            <a:r>
              <a:rPr lang="en-NZ" dirty="0">
                <a:latin typeface="Tahoma" panose="020B0604030504040204" pitchFamily="34" charset="0"/>
                <a:ea typeface="Tahoma" panose="020B0604030504040204" pitchFamily="34" charset="0"/>
                <a:cs typeface="Tahoma" panose="020B0604030504040204" pitchFamily="34" charset="0"/>
              </a:rPr>
              <a:t> August?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05024"/>
            <a:ext cx="9432524" cy="4064957"/>
          </a:xfrm>
        </p:spPr>
        <p:txBody>
          <a:bodyPr>
            <a:noAutofit/>
          </a:bodyPr>
          <a:lstStyle/>
          <a:p>
            <a:pPr>
              <a:buFont typeface="Wingdings" panose="05000000000000000000" pitchFamily="2" charset="2"/>
              <a:buChar char="Ø"/>
            </a:pPr>
            <a:r>
              <a:rPr lang="en-NZ" sz="2200" dirty="0">
                <a:solidFill>
                  <a:srgbClr val="0070C0"/>
                </a:solidFill>
                <a:latin typeface="Tahoma" panose="020B0604030504040204" pitchFamily="34" charset="0"/>
                <a:ea typeface="Tahoma" panose="020B0604030504040204" pitchFamily="34" charset="0"/>
                <a:cs typeface="Tahoma" panose="020B0604030504040204" pitchFamily="34" charset="0"/>
              </a:rPr>
              <a:t>Material damage premium rates for buildings are expected to increase between 7% and 10%, according to industry sources;</a:t>
            </a:r>
          </a:p>
          <a:p>
            <a:pPr>
              <a:buFont typeface="Wingdings" panose="05000000000000000000" pitchFamily="2" charset="2"/>
              <a:buChar char="Ø"/>
            </a:pPr>
            <a:r>
              <a:rPr lang="en-NZ" sz="2200" dirty="0">
                <a:solidFill>
                  <a:srgbClr val="0070C0"/>
                </a:solidFill>
                <a:latin typeface="Tahoma" panose="020B0604030504040204" pitchFamily="34" charset="0"/>
                <a:ea typeface="Tahoma" panose="020B0604030504040204" pitchFamily="34" charset="0"/>
                <a:cs typeface="Tahoma" panose="020B0604030504040204" pitchFamily="34" charset="0"/>
              </a:rPr>
              <a:t>Insurers are becoming increasingly nervous about insuring building risks that are pre-1935 or where the NBS rating (the earthquake rating) is less than 33%;</a:t>
            </a:r>
          </a:p>
          <a:p>
            <a:pPr>
              <a:buFont typeface="Wingdings" panose="05000000000000000000" pitchFamily="2" charset="2"/>
              <a:buChar char="Ø"/>
            </a:pPr>
            <a:r>
              <a:rPr lang="en-NZ" sz="2200" dirty="0">
                <a:solidFill>
                  <a:srgbClr val="0070C0"/>
                </a:solidFill>
                <a:latin typeface="Tahoma" panose="020B0604030504040204" pitchFamily="34" charset="0"/>
                <a:ea typeface="Tahoma" panose="020B0604030504040204" pitchFamily="34" charset="0"/>
                <a:cs typeface="Tahoma" panose="020B0604030504040204" pitchFamily="34" charset="0"/>
              </a:rPr>
              <a:t>Insurers are paying much closer attention to building risks where the risk of a claim is exasperated by outstanding long-term maintenance issues;</a:t>
            </a:r>
          </a:p>
          <a:p>
            <a:pPr>
              <a:buFont typeface="Wingdings" panose="05000000000000000000" pitchFamily="2" charset="2"/>
              <a:buChar char="Ø"/>
            </a:pPr>
            <a:r>
              <a:rPr lang="en-NZ" sz="2200" dirty="0">
                <a:solidFill>
                  <a:srgbClr val="0070C0"/>
                </a:solidFill>
                <a:latin typeface="Tahoma" panose="020B0604030504040204" pitchFamily="34" charset="0"/>
                <a:ea typeface="Tahoma" panose="020B0604030504040204" pitchFamily="34" charset="0"/>
                <a:cs typeface="Tahoma" panose="020B0604030504040204" pitchFamily="34" charset="0"/>
              </a:rPr>
              <a:t>An RFP document will soon be distributed to 3 reputable insurance brokers with details of all the risks to be covered under the GLGIS.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2694935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77049"/>
            <a:ext cx="9432524" cy="1464815"/>
          </a:xfrm>
        </p:spPr>
        <p:txBody>
          <a:bodyPr>
            <a:normAutofit/>
          </a:bodyPr>
          <a:lstStyle/>
          <a:p>
            <a:pPr algn="ctr"/>
            <a:r>
              <a:rPr lang="en-NZ" dirty="0">
                <a:latin typeface="Tahoma" panose="020B0604030504040204" pitchFamily="34" charset="0"/>
                <a:ea typeface="Tahoma" panose="020B0604030504040204" pitchFamily="34" charset="0"/>
                <a:cs typeface="Tahoma" panose="020B0604030504040204" pitchFamily="34" charset="0"/>
              </a:rPr>
              <a:t>What does this mean for masonic properties?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75029"/>
            <a:ext cx="9432524" cy="4105921"/>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There will be premium rate increases but for “good risks”, these are expected to be minimal;</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Buildings that are less than 33% of the NBS standard, are pre-1935  or have outstanding long-term maintenance issues can expect;</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Premium rate increases in excess of 7%, and/or;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Specific policy exclusions and/or;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Claims being declined or limited even if outstanding long-term maintenance issues are disclosed to the insurer.</a:t>
            </a:r>
          </a:p>
          <a:p>
            <a:pPr marL="0" indent="0">
              <a:buNone/>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1617892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2661"/>
            <a:ext cx="9432524" cy="1473692"/>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What does this mean for masonic property-owning entities?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48396"/>
            <a:ext cx="9432524" cy="4234661"/>
          </a:xfrm>
        </p:spPr>
        <p:txBody>
          <a:bodyPr>
            <a:noAutofit/>
          </a:bodyPr>
          <a:lstStyle/>
          <a:p>
            <a:pPr>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If the property-owning entity has a healthy income and balance sheet, the impact will be easily managed;</a:t>
            </a:r>
          </a:p>
          <a:p>
            <a:pPr>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If the property-owning entity is loss-making, has limited income or cash reserves, the trustees/directors may have to consider:</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Insuring for indemnity cover only, or;</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Insuring for demolition cover if the property is deemed “non-strategic, or;</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Not insuring at all, or in a “worst case”;</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Selling the property.</a:t>
            </a:r>
          </a:p>
          <a:p>
            <a:pPr marL="0" indent="0">
              <a:buNone/>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199808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2661"/>
            <a:ext cx="9432524" cy="1473692"/>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What happens when you insure for less than replacement value?</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48396"/>
            <a:ext cx="9432524" cy="4234661"/>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Let’s assume that a property has a replacement value of $1,000,000, and;</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You insure the property for, say $500,000;</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How much will you receive in the event of claim for “total loss”?</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Answer, $250,000, because;</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An insurance term known as “subject to average”;</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$500,000 / $1,000,000 = 50%</a:t>
            </a:r>
          </a:p>
          <a:p>
            <a:pPr>
              <a:buFont typeface="Wingdings" panose="05000000000000000000" pitchFamily="2" charset="2"/>
              <a:buChar char="Ø"/>
            </a:pPr>
            <a:r>
              <a:rPr lang="en-NZ" sz="2400">
                <a:solidFill>
                  <a:srgbClr val="0070C0"/>
                </a:solidFill>
                <a:latin typeface="Tahoma" panose="020B0604030504040204" pitchFamily="34" charset="0"/>
                <a:ea typeface="Tahoma" panose="020B0604030504040204" pitchFamily="34" charset="0"/>
                <a:cs typeface="Tahoma" panose="020B0604030504040204" pitchFamily="34" charset="0"/>
              </a:rPr>
              <a:t>50% of $500,000 = $250,000</a:t>
            </a: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0984377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2660"/>
            <a:ext cx="9432524" cy="1757779"/>
          </a:xfrm>
        </p:spPr>
        <p:txBody>
          <a:bodyPr>
            <a:normAutofit/>
          </a:bodyPr>
          <a:lstStyle/>
          <a:p>
            <a:pPr algn="ctr"/>
            <a:r>
              <a:rPr lang="en-NZ" sz="2800" dirty="0">
                <a:latin typeface="Tahoma" panose="020B0604030504040204" pitchFamily="34" charset="0"/>
                <a:ea typeface="Tahoma" panose="020B0604030504040204" pitchFamily="34" charset="0"/>
                <a:cs typeface="Tahoma" panose="020B0604030504040204" pitchFamily="34" charset="0"/>
              </a:rPr>
              <a:t>Why might an insurer decline or limit a claim if there are outstanding long-term maintenance issues?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441360"/>
            <a:ext cx="9432524" cy="3941698"/>
          </a:xfrm>
        </p:spPr>
        <p:txBody>
          <a:bodyPr>
            <a:noAutofit/>
          </a:bodyPr>
          <a:lstStyle/>
          <a:p>
            <a:pPr lvl="1">
              <a:buFont typeface="Wingdings" panose="05000000000000000000" pitchFamily="2" charset="2"/>
              <a:buChar char="Ø"/>
            </a:pPr>
            <a:r>
              <a:rPr lang="en-NZ" sz="2300" b="1" dirty="0">
                <a:solidFill>
                  <a:srgbClr val="0070C0"/>
                </a:solidFill>
                <a:latin typeface="Tahoma" panose="020B0604030504040204" pitchFamily="34" charset="0"/>
                <a:ea typeface="Tahoma" panose="020B0604030504040204" pitchFamily="34" charset="0"/>
                <a:cs typeface="Tahoma" panose="020B0604030504040204" pitchFamily="34" charset="0"/>
              </a:rPr>
              <a:t>Reduction for unrepaired items </a:t>
            </a: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This clause allows an insurer to reduce any claim for loss that occurred for maintenance that has not been repaired, replaced or reinstated;</a:t>
            </a:r>
          </a:p>
          <a:p>
            <a:pPr lvl="1">
              <a:buFont typeface="Wingdings" panose="05000000000000000000" pitchFamily="2" charset="2"/>
              <a:buChar char="Ø"/>
            </a:pPr>
            <a:r>
              <a:rPr lang="en-NZ" sz="2300" b="1" dirty="0">
                <a:solidFill>
                  <a:srgbClr val="0070C0"/>
                </a:solidFill>
                <a:latin typeface="Tahoma" panose="020B0604030504040204" pitchFamily="34" charset="0"/>
                <a:ea typeface="Tahoma" panose="020B0604030504040204" pitchFamily="34" charset="0"/>
                <a:cs typeface="Tahoma" panose="020B0604030504040204" pitchFamily="34" charset="0"/>
              </a:rPr>
              <a:t>Gradual damage </a:t>
            </a: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Gradual damage is usually subject to a maximum limit of $10,000;</a:t>
            </a:r>
          </a:p>
          <a:p>
            <a:pPr lvl="1">
              <a:buFont typeface="Wingdings" panose="05000000000000000000" pitchFamily="2" charset="2"/>
              <a:buChar char="Ø"/>
            </a:pPr>
            <a:r>
              <a:rPr lang="en-NZ" sz="2300" b="1" dirty="0">
                <a:solidFill>
                  <a:srgbClr val="0070C0"/>
                </a:solidFill>
                <a:latin typeface="Tahoma" panose="020B0604030504040204" pitchFamily="34" charset="0"/>
                <a:ea typeface="Tahoma" panose="020B0604030504040204" pitchFamily="34" charset="0"/>
                <a:cs typeface="Tahoma" panose="020B0604030504040204" pitchFamily="34" charset="0"/>
              </a:rPr>
              <a:t>Building defects </a:t>
            </a: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A policy does not cover exposure to weather unless reasonable precautions have been taken to protect the property from weather conditions;</a:t>
            </a:r>
          </a:p>
          <a:p>
            <a:pPr>
              <a:buFont typeface="Wingdings" panose="05000000000000000000" pitchFamily="2" charset="2"/>
              <a:buChar char="Ø"/>
            </a:pPr>
            <a:endPar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942093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2661"/>
            <a:ext cx="9432524" cy="1713390"/>
          </a:xfrm>
        </p:spPr>
        <p:txBody>
          <a:bodyPr>
            <a:normAutofit/>
          </a:bodyPr>
          <a:lstStyle/>
          <a:p>
            <a:pPr algn="ctr"/>
            <a:r>
              <a:rPr lang="en-NZ" sz="2800" dirty="0">
                <a:latin typeface="Tahoma" panose="020B0604030504040204" pitchFamily="34" charset="0"/>
                <a:ea typeface="Tahoma" panose="020B0604030504040204" pitchFamily="34" charset="0"/>
                <a:cs typeface="Tahoma" panose="020B0604030504040204" pitchFamily="34" charset="0"/>
              </a:rPr>
              <a:t>Why might an insurer decline or limit a claim if there are outstanding long-term maintenance issues?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379216"/>
            <a:ext cx="9432524" cy="4003841"/>
          </a:xfrm>
        </p:spPr>
        <p:txBody>
          <a:bodyPr>
            <a:noAutofit/>
          </a:bodyPr>
          <a:lstStyle/>
          <a:p>
            <a:pPr lvl="1">
              <a:buFont typeface="Wingdings" panose="05000000000000000000" pitchFamily="2" charset="2"/>
              <a:buChar char="Ø"/>
            </a:pPr>
            <a:r>
              <a:rPr lang="en-NZ" sz="2250" b="1" dirty="0">
                <a:solidFill>
                  <a:srgbClr val="0070C0"/>
                </a:solidFill>
                <a:latin typeface="Tahoma" panose="020B0604030504040204" pitchFamily="34" charset="0"/>
                <a:ea typeface="Tahoma" panose="020B0604030504040204" pitchFamily="34" charset="0"/>
                <a:cs typeface="Tahoma" panose="020B0604030504040204" pitchFamily="34" charset="0"/>
              </a:rPr>
              <a:t>Loss or damage not covered </a:t>
            </a: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50" dirty="0">
                <a:solidFill>
                  <a:srgbClr val="0070C0"/>
                </a:solidFill>
                <a:effectLst/>
                <a:latin typeface="Tahoma" panose="020B0604030504040204" pitchFamily="34" charset="0"/>
                <a:ea typeface="Tahoma" panose="020B0604030504040204" pitchFamily="34" charset="0"/>
                <a:cs typeface="Tahoma" panose="020B0604030504040204" pitchFamily="34" charset="0"/>
              </a:rPr>
              <a:t>A policy does not cover slowly developing deformation or distortion, gradual deterioration or rot;</a:t>
            </a:r>
            <a:endPar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Ø"/>
            </a:pPr>
            <a:r>
              <a:rPr lang="en-NZ" sz="2250" b="1" dirty="0">
                <a:solidFill>
                  <a:srgbClr val="0070C0"/>
                </a:solidFill>
                <a:latin typeface="Tahoma" panose="020B0604030504040204" pitchFamily="34" charset="0"/>
                <a:ea typeface="Tahoma" panose="020B0604030504040204" pitchFamily="34" charset="0"/>
                <a:cs typeface="Tahoma" panose="020B0604030504040204" pitchFamily="34" charset="0"/>
              </a:rPr>
              <a:t>Normal working, wear, tear and corrosion </a:t>
            </a:r>
            <a:r>
              <a:rPr lang="en-NZ" sz="225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50" dirty="0">
                <a:solidFill>
                  <a:srgbClr val="0070C0"/>
                </a:solidFill>
                <a:effectLst/>
                <a:latin typeface="Tahoma" panose="020B0604030504040204" pitchFamily="34" charset="0"/>
                <a:ea typeface="Tahoma" panose="020B0604030504040204" pitchFamily="34" charset="0"/>
                <a:cs typeface="Tahoma" panose="020B0604030504040204" pitchFamily="34" charset="0"/>
              </a:rPr>
              <a:t>An exclusion applies to the part (or parts) of the property where the loss was caused by normal working, wear and tear, corrosion or maintenance. </a:t>
            </a:r>
          </a:p>
          <a:p>
            <a:pPr>
              <a:buFont typeface="Wingdings" panose="05000000000000000000" pitchFamily="2" charset="2"/>
              <a:buChar char="Ø"/>
            </a:pPr>
            <a:r>
              <a:rPr lang="en-NZ" sz="2250" dirty="0">
                <a:solidFill>
                  <a:srgbClr val="FF0000"/>
                </a:solidFill>
                <a:latin typeface="Tahoma" panose="020B0604030504040204" pitchFamily="34" charset="0"/>
                <a:ea typeface="Tahoma" panose="020B0604030504040204" pitchFamily="34" charset="0"/>
                <a:cs typeface="Tahoma" panose="020B0604030504040204" pitchFamily="34" charset="0"/>
              </a:rPr>
              <a:t>If a claim is either declined or limited (by amount), there are significant implications, in particular, for trustees/directors of “mixed use” properties.</a:t>
            </a:r>
          </a:p>
          <a:p>
            <a:pPr>
              <a:buFont typeface="Wingdings" panose="05000000000000000000" pitchFamily="2" charset="2"/>
              <a:buChar char="Ø"/>
            </a:pPr>
            <a:endPar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2241994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532661"/>
            <a:ext cx="9432524" cy="1571347"/>
          </a:xfrm>
        </p:spPr>
        <p:txBody>
          <a:bodyPr>
            <a:noAutofit/>
          </a:bodyPr>
          <a:lstStyle/>
          <a:p>
            <a:pPr algn="ctr"/>
            <a:r>
              <a:rPr lang="en-NZ" sz="2400" dirty="0">
                <a:latin typeface="Tahoma" panose="020B0604030504040204" pitchFamily="34" charset="0"/>
                <a:ea typeface="Tahoma" panose="020B0604030504040204" pitchFamily="34" charset="0"/>
                <a:cs typeface="Tahoma" panose="020B0604030504040204" pitchFamily="34" charset="0"/>
              </a:rPr>
              <a:t>What should trustees/directors do if insurance premiums are unaffordable of it is uneconomic to replace the building?</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99317"/>
            <a:ext cx="9432524" cy="4083739"/>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If the property-owning entity is loss-making, has limited income or cash reserves, the trustees/directors may have to consider: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Insuring for indemnity cover only, or;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Insuring for demolition cover if the property is deemed “non-strategic, or;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Not insuring at all, or in a “worst case”;</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Selling the property.</a:t>
            </a:r>
          </a:p>
          <a:p>
            <a:pPr marL="0" indent="0">
              <a:buNone/>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583736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474945"/>
            <a:ext cx="9432524" cy="1531408"/>
          </a:xfrm>
        </p:spPr>
        <p:txBody>
          <a:bodyPr>
            <a:noAutofit/>
          </a:bodyPr>
          <a:lstStyle/>
          <a:p>
            <a:pPr algn="ctr"/>
            <a:r>
              <a:rPr lang="en-NZ" sz="2400" dirty="0">
                <a:latin typeface="Tahoma" panose="020B0604030504040204" pitchFamily="34" charset="0"/>
                <a:ea typeface="Tahoma" panose="020B0604030504040204" pitchFamily="34" charset="0"/>
                <a:cs typeface="Tahoma" panose="020B0604030504040204" pitchFamily="34" charset="0"/>
              </a:rPr>
              <a:t>What should trustees/directors do if insurance premiums are unaffordable of it is uneconomic to replace the building?</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04009"/>
            <a:ext cx="9432524" cy="4279048"/>
          </a:xfrm>
        </p:spPr>
        <p:txBody>
          <a:bodyPr>
            <a:noAutofit/>
          </a:bodyPr>
          <a:lstStyle/>
          <a:p>
            <a:pPr>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If the trustees/directors elect to insure the building for less than replacement value, then:</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The lodge members (or the shareholders in the case of a company) must pass a resolution that details the reasons for doing so, and authorise the trustees/directors to insure for less than replacement value, and;</a:t>
            </a:r>
          </a:p>
          <a:p>
            <a:pPr lvl="1">
              <a:buFont typeface="Wingdings" panose="05000000000000000000" pitchFamily="2" charset="2"/>
              <a:buChar char="Ø"/>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The trustees (or the directors in the case of a company) must also pass a resolution that details the reasons for doing so and acknowledge that they have been authorised to do so by the lodge members/shareholders.</a:t>
            </a:r>
          </a:p>
          <a:p>
            <a:pPr marL="0" indent="0">
              <a:buNone/>
            </a:pPr>
            <a:r>
              <a:rPr lang="en-NZ" sz="23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440774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474945"/>
            <a:ext cx="9432524" cy="1531408"/>
          </a:xfrm>
        </p:spPr>
        <p:txBody>
          <a:bodyPr>
            <a:noAutofit/>
          </a:bodyPr>
          <a:lstStyle/>
          <a:p>
            <a:pPr algn="ctr"/>
            <a:r>
              <a:rPr lang="en-NZ" sz="2400" dirty="0">
                <a:latin typeface="Tahoma" panose="020B0604030504040204" pitchFamily="34" charset="0"/>
                <a:ea typeface="Tahoma" panose="020B0604030504040204" pitchFamily="34" charset="0"/>
                <a:cs typeface="Tahoma" panose="020B0604030504040204" pitchFamily="34" charset="0"/>
              </a:rPr>
              <a:t>What should trustees/directors do if insurance premiums are unaffordable of it is uneconomic to replace the building?</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104009"/>
            <a:ext cx="9432524" cy="4279048"/>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If you go to…</a:t>
            </a:r>
          </a:p>
          <a:p>
            <a:pPr marL="0" indent="0" algn="ctr">
              <a:buNone/>
            </a:pPr>
            <a:r>
              <a:rPr lang="en-NZ" sz="2400" b="1" u="sng" dirty="0">
                <a:solidFill>
                  <a:srgbClr val="0070C0"/>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https://freemasonsnz.org/2024-seminars</a:t>
            </a:r>
            <a:r>
              <a:rPr lang="en-NZ" sz="2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endParaRPr lang="en-NZ"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…you will find draft lodge and trustee resolutions that can be used for this purpose.  These resolutions can be easily modified for use by a company.</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For lodges and lodge trustees, the it is important to note the following clauses in both the resolutions of the lodge (members) and the trustees:</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1529786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474945"/>
            <a:ext cx="9432524" cy="1531408"/>
          </a:xfrm>
        </p:spPr>
        <p:txBody>
          <a:bodyPr>
            <a:noAutofit/>
          </a:bodyPr>
          <a:lstStyle/>
          <a:p>
            <a:pPr algn="ctr"/>
            <a:r>
              <a:rPr lang="en-NZ" sz="2400" dirty="0">
                <a:latin typeface="Tahoma" panose="020B0604030504040204" pitchFamily="34" charset="0"/>
                <a:ea typeface="Tahoma" panose="020B0604030504040204" pitchFamily="34" charset="0"/>
                <a:cs typeface="Tahoma" panose="020B0604030504040204" pitchFamily="34" charset="0"/>
              </a:rPr>
              <a:t>What should trustees/directors do if insurance premiums are unaffordable of it is uneconomic to replace the building?</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006353"/>
            <a:ext cx="9432524" cy="4279048"/>
          </a:xfrm>
        </p:spPr>
        <p:txBody>
          <a:bodyPr>
            <a:noAutofit/>
          </a:bodyPr>
          <a:lstStyle/>
          <a:p>
            <a:pPr>
              <a:buFont typeface="Wingdings" panose="05000000000000000000" pitchFamily="2" charset="2"/>
              <a:buChar char="Ø"/>
            </a:pPr>
            <a:r>
              <a:rPr lang="en-NZ" sz="2400" b="1" dirty="0">
                <a:solidFill>
                  <a:srgbClr val="0070C0"/>
                </a:solidFill>
                <a:latin typeface="Tahoma" panose="020B0604030504040204" pitchFamily="34" charset="0"/>
                <a:ea typeface="Tahoma" panose="020B0604030504040204" pitchFamily="34" charset="0"/>
                <a:cs typeface="Tahoma" panose="020B0604030504040204" pitchFamily="34" charset="0"/>
              </a:rPr>
              <a:t>Lodge members resolution:</a:t>
            </a:r>
          </a:p>
          <a:p>
            <a:pPr marL="0" lvl="0" indent="0" algn="ctr">
              <a:lnSpc>
                <a:spcPct val="115000"/>
              </a:lnSpc>
              <a:spcAft>
                <a:spcPts val="800"/>
              </a:spcAft>
              <a:buNone/>
            </a:pPr>
            <a:r>
              <a:rPr lang="en-NZ" sz="1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“Moved by &lt;</a:t>
            </a:r>
            <a:r>
              <a:rPr lang="en-NZ" sz="1800"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name</a:t>
            </a:r>
            <a:r>
              <a:rPr lang="en-NZ" sz="1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(not a Trustee)&gt;, seconded by &lt;</a:t>
            </a:r>
            <a:r>
              <a:rPr lang="en-NZ" sz="1800"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name</a:t>
            </a:r>
            <a:r>
              <a:rPr lang="en-NZ" sz="1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(not a Trustee)&gt;, that the Secretary of the Lodge be directed to send a copy of this resolution to the Executive Director of Freemasons NZ for the attention of the Trustees of the Grand Lodge of New Zealand.”</a:t>
            </a:r>
          </a:p>
          <a:p>
            <a:pPr lvl="0">
              <a:lnSpc>
                <a:spcPct val="115000"/>
              </a:lnSpc>
              <a:spcAft>
                <a:spcPts val="800"/>
              </a:spcAft>
              <a:buFont typeface="Wingdings" panose="05000000000000000000" pitchFamily="2" charset="2"/>
              <a:buChar char="Ø"/>
            </a:pPr>
            <a:r>
              <a:rPr lang="en-NZ" sz="2400" b="1" dirty="0">
                <a:solidFill>
                  <a:srgbClr val="0070C0"/>
                </a:solidFill>
                <a:latin typeface="Tahoma" panose="020B0604030504040204" pitchFamily="34" charset="0"/>
                <a:ea typeface="Tahoma" panose="020B0604030504040204" pitchFamily="34" charset="0"/>
                <a:cs typeface="Tahoma" panose="020B0604030504040204" pitchFamily="34" charset="0"/>
              </a:rPr>
              <a:t>Lodge trustee’s resolution:</a:t>
            </a:r>
          </a:p>
          <a:p>
            <a:pPr marL="0" indent="0" algn="ctr">
              <a:lnSpc>
                <a:spcPct val="115000"/>
              </a:lnSpc>
              <a:spcAft>
                <a:spcPts val="800"/>
              </a:spcAft>
              <a:buNone/>
            </a:pPr>
            <a:r>
              <a:rPr lang="en-NZ" sz="1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“Moved by &lt;</a:t>
            </a:r>
            <a:r>
              <a:rPr lang="en-NZ" sz="1800"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name of trustee</a:t>
            </a:r>
            <a:r>
              <a:rPr lang="en-NZ" sz="1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&gt;, seconded by &lt;</a:t>
            </a:r>
            <a:r>
              <a:rPr lang="en-NZ" sz="1800"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name of trustee</a:t>
            </a:r>
            <a:r>
              <a:rPr lang="en-NZ" sz="1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&gt;, that the Secretary of the Lodge be directed to send a copy of this resolution (including a copy of the Lodge resolution) to the Executive Director of Freemasons NZ for the attention of the Trustees of the Grand Lodge of New Zealand.”</a:t>
            </a:r>
          </a:p>
          <a:p>
            <a:pPr lvl="0">
              <a:lnSpc>
                <a:spcPct val="115000"/>
              </a:lnSpc>
              <a:spcAft>
                <a:spcPts val="800"/>
              </a:spcAft>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718933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7"/>
            <a:ext cx="9432524" cy="1423889"/>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What happens when a Masonic trust (a Lodge) is wound up?</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299317"/>
            <a:ext cx="9432524" cy="4083740"/>
          </a:xfrm>
        </p:spPr>
        <p:txBody>
          <a:bodyPr>
            <a:normAutofit lnSpcReduction="10000"/>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In a masonic context, the winding up of a trust is equivalent to a lodge either: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Electing to hand in its charter (rule 117 of the BoC), or;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Being dissolved as membership is less than 7 (rule 118 of the BoC).</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 When this happens, any “landed interests” (including any funds from the sale of any “landed interests”) held by the lodge, are transferred back to the Trustees of Grand Lodge for the benefit of the Building Fund.</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1994097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474945"/>
            <a:ext cx="9432524" cy="1531408"/>
          </a:xfrm>
        </p:spPr>
        <p:txBody>
          <a:bodyPr>
            <a:noAutofit/>
          </a:bodyPr>
          <a:lstStyle/>
          <a:p>
            <a:pPr algn="ctr"/>
            <a:r>
              <a:rPr lang="en-NZ" sz="3200" dirty="0">
                <a:latin typeface="Tahoma" panose="020B0604030504040204" pitchFamily="34" charset="0"/>
                <a:ea typeface="Tahoma" panose="020B0604030504040204" pitchFamily="34" charset="0"/>
                <a:cs typeface="Tahoma" panose="020B0604030504040204" pitchFamily="34" charset="0"/>
              </a:rPr>
              <a:t>Why do the trustees of grand lodge need to be advised?</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006353"/>
            <a:ext cx="9432524" cy="4279048"/>
          </a:xfrm>
        </p:spPr>
        <p:txBody>
          <a:bodyPr>
            <a:no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Both the lodge trustees and Grand Lodge trustees are governed by the Grand Lodge of Freemasons of NZ Trustee Act 1903;</a:t>
            </a:r>
          </a:p>
          <a:p>
            <a:pPr>
              <a:buFont typeface="Wingdings" panose="05000000000000000000" pitchFamily="2" charset="2"/>
              <a:buChar char="Ø"/>
            </a:pPr>
            <a:r>
              <a:rPr lang="en-NZ" sz="2400" dirty="0">
                <a:solidFill>
                  <a:srgbClr val="0070C0"/>
                </a:solidFill>
                <a:effectLst/>
                <a:latin typeface="Tahoma" panose="020B0604030504040204" pitchFamily="34" charset="0"/>
                <a:ea typeface="Tahoma" panose="020B0604030504040204" pitchFamily="34" charset="0"/>
                <a:cs typeface="Tahoma" panose="020B0604030504040204" pitchFamily="34" charset="0"/>
              </a:rPr>
              <a:t>If a property is insured for less than replacement value (or not insured at all), the </a:t>
            </a: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Grand Lodge Trustees may be liable in the event of a loss;</a:t>
            </a: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To mitigate their liability, the Grand Lodge trustees have the same options available to them as lodge trustees, namely:</a:t>
            </a:r>
          </a:p>
          <a:p>
            <a:pPr lvl="1">
              <a:buFont typeface="Wingdings" panose="05000000000000000000" pitchFamily="2" charset="2"/>
              <a:buChar char="Ø"/>
            </a:pPr>
            <a:r>
              <a:rPr lang="en-NZ" sz="2400" dirty="0">
                <a:solidFill>
                  <a:srgbClr val="0070C0"/>
                </a:solidFill>
                <a:effectLst/>
                <a:latin typeface="Tahoma" panose="020B0604030504040204" pitchFamily="34" charset="0"/>
                <a:ea typeface="Tahoma" panose="020B0604030504040204" pitchFamily="34" charset="0"/>
                <a:cs typeface="Tahoma" panose="020B0604030504040204" pitchFamily="34" charset="0"/>
              </a:rPr>
              <a:t>To pass a resolution that details the reasons for doing so, or;</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Sell the property.</a:t>
            </a:r>
            <a:endParaRPr lang="en-NZ" sz="2400"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15000"/>
              </a:lnSpc>
              <a:spcAft>
                <a:spcPts val="800"/>
              </a:spcAft>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4185143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495376"/>
            <a:ext cx="9432524" cy="862907"/>
          </a:xfrm>
        </p:spPr>
        <p:txBody>
          <a:bodyPr>
            <a:noAutofit/>
          </a:bodyPr>
          <a:lstStyle/>
          <a:p>
            <a:pPr algn="ctr"/>
            <a:r>
              <a:rPr lang="en-NZ" sz="3200" dirty="0">
                <a:latin typeface="Tahoma" panose="020B0604030504040204" pitchFamily="34" charset="0"/>
                <a:ea typeface="Tahoma" panose="020B0604030504040204" pitchFamily="34" charset="0"/>
                <a:cs typeface="Tahoma" panose="020B0604030504040204" pitchFamily="34" charset="0"/>
              </a:rPr>
              <a:t>So, at the risk of sounding like a broken record…</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672424"/>
            <a:ext cx="7179199" cy="2630721"/>
          </a:xfrm>
        </p:spPr>
        <p:txBody>
          <a:bodyPr>
            <a:no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pic>
        <p:nvPicPr>
          <p:cNvPr id="1032" name="Picture 8" descr="You're Skating On Thin Ice: Parks And Rec | New Rochelle, NY Patch">
            <a:extLst>
              <a:ext uri="{FF2B5EF4-FFF2-40B4-BE49-F238E27FC236}">
                <a16:creationId xmlns:a16="http://schemas.microsoft.com/office/drawing/2014/main" id="{2FB961F5-A135-4CD4-BD73-65C50E62B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541" y="1447060"/>
            <a:ext cx="7790311" cy="487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40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446ECDAF-E08A-4938-9E85-2C8C46EE8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055076" y="473826"/>
            <a:ext cx="5160667" cy="1658471"/>
          </a:xfrm>
        </p:spPr>
        <p:txBody>
          <a:bodyPr anchor="b">
            <a:normAutofit/>
          </a:bodyPr>
          <a:lstStyle/>
          <a:p>
            <a:pPr algn="r">
              <a:lnSpc>
                <a:spcPct val="90000"/>
              </a:lnSpc>
            </a:pPr>
            <a:r>
              <a:rPr lang="en-NZ" sz="4000" dirty="0">
                <a:latin typeface="Tahoma" panose="020B0604030504040204" pitchFamily="34" charset="0"/>
                <a:ea typeface="Tahoma" panose="020B0604030504040204" pitchFamily="34" charset="0"/>
                <a:cs typeface="Tahoma" panose="020B0604030504040204" pitchFamily="34" charset="0"/>
              </a:rPr>
              <a:t>Questions on insurance issues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1" y="2606123"/>
            <a:ext cx="4724400" cy="3262414"/>
          </a:xfrm>
        </p:spPr>
        <p:txBody>
          <a:bodyPr anchor="b">
            <a:normAutofit/>
          </a:bodyPr>
          <a:lstStyle/>
          <a:p>
            <a:pPr marL="0" indent="0" algn="r">
              <a:buNone/>
            </a:pPr>
            <a:endParaRPr lang="en-NZ" sz="1600" dirty="0">
              <a:latin typeface="Tahoma" panose="020B0604030504040204" pitchFamily="34" charset="0"/>
              <a:ea typeface="Tahoma" panose="020B0604030504040204" pitchFamily="34" charset="0"/>
              <a:cs typeface="Tahoma" panose="020B0604030504040204" pitchFamily="34" charset="0"/>
            </a:endParaRPr>
          </a:p>
          <a:p>
            <a:pPr marL="0" indent="0" algn="r">
              <a:buNone/>
            </a:pPr>
            <a:endParaRPr lang="en-NZ" sz="16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Top questions insurance agents, brokers should ask their clients">
            <a:extLst>
              <a:ext uri="{FF2B5EF4-FFF2-40B4-BE49-F238E27FC236}">
                <a16:creationId xmlns:a16="http://schemas.microsoft.com/office/drawing/2014/main" id="{4308036E-7770-419D-A78D-3C600E511A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02" r="24784"/>
          <a:stretch/>
        </p:blipFill>
        <p:spPr bwMode="auto">
          <a:xfrm>
            <a:off x="7187149" y="473826"/>
            <a:ext cx="4921181" cy="428463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84E30AF0-4FE2-4C74-AE5B-8386D6520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61F8C671-E083-47BA-A195-0232B7B78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a:xfrm>
            <a:off x="11669678" y="6408742"/>
            <a:ext cx="438652" cy="448830"/>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C01389E6-C847-4AD0-B56D-D205B2EAB1EE}" type="slidenum">
              <a:rPr kumimoji="0" lang="en-US" b="0" i="0" u="none" strike="noStrike" kern="1200" cap="none" spc="0" normalizeH="0" baseline="0" noProof="0" smtClean="0">
                <a:ln>
                  <a:noFill/>
                </a:ln>
                <a:effectLst/>
                <a:uLnTx/>
                <a:uFillTx/>
                <a:latin typeface="Avenir Next LT Pro Light"/>
                <a:ea typeface="+mn-ea"/>
                <a:cs typeface="+mn-cs"/>
              </a:rPr>
              <a:pPr marL="0" marR="0" lvl="0" indent="0" defTabSz="914400" rtl="0" eaLnBrk="1" fontAlgn="auto" latinLnBrk="0" hangingPunct="1">
                <a:spcBef>
                  <a:spcPts val="0"/>
                </a:spcBef>
                <a:spcAft>
                  <a:spcPts val="600"/>
                </a:spcAft>
                <a:buClrTx/>
                <a:buSzTx/>
                <a:buFontTx/>
                <a:buNone/>
                <a:tabLst/>
                <a:defRPr/>
              </a:pPr>
              <a:t>62</a:t>
            </a:fld>
            <a:endParaRPr kumimoji="0" lang="en-US" b="0" i="0" u="none" strike="noStrike" kern="1200" cap="none" spc="0" normalizeH="0" baseline="0" noProof="0" dirty="0">
              <a:ln>
                <a:noFill/>
              </a:ln>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2375334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387927" y="1028701"/>
            <a:ext cx="3248863" cy="3020785"/>
          </a:xfrm>
        </p:spPr>
        <p:txBody>
          <a:bodyPr>
            <a:normAutofit/>
          </a:bodyPr>
          <a:lstStyle/>
          <a:p>
            <a:pPr algn="r"/>
            <a:r>
              <a:rPr lang="en-NZ" sz="3000" dirty="0">
                <a:solidFill>
                  <a:schemeClr val="bg1"/>
                </a:solidFill>
                <a:latin typeface="Tahoma" panose="020B0604030504040204" pitchFamily="34" charset="0"/>
                <a:ea typeface="Tahoma" panose="020B0604030504040204" pitchFamily="34" charset="0"/>
                <a:cs typeface="Tahoma" panose="020B0604030504040204" pitchFamily="34" charset="0"/>
              </a:rPr>
              <a:t>Questions for the future?</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4425763" y="474943"/>
            <a:ext cx="6342851" cy="5933799"/>
          </a:xfrm>
        </p:spPr>
        <p:txBody>
          <a:bodyPr>
            <a:norm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  Given the significant liability issues associated with, in particular, mixed-use (masonic/commercial) property should we:</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“Stick to our knitting” and only own/build dedicated masonic property?</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Do we need more than 100 properties with a combined value in excess of $150 to $200 million for a membership of about 5,000?</a:t>
            </a:r>
          </a:p>
          <a:p>
            <a:pPr lvl="1">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If you were asked “what are the strategic masonic locations in your district or division”, what would your answer be?</a:t>
            </a:r>
          </a:p>
          <a:p>
            <a:pPr lvl="1">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18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1800" i="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a:xfrm>
            <a:off x="11669678" y="6408742"/>
            <a:ext cx="438652" cy="448830"/>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C01389E6-C847-4AD0-B56D-D205B2EAB1EE}" type="slidenum">
              <a:rPr kumimoji="0" lang="en-US" b="0" i="0" u="none" strike="noStrike" kern="1200" cap="none" spc="0" normalizeH="0" baseline="0" noProof="0">
                <a:ln>
                  <a:noFill/>
                </a:ln>
                <a:solidFill>
                  <a:schemeClr val="tx1"/>
                </a:solidFill>
                <a:effectLst/>
                <a:uLnTx/>
                <a:uFillTx/>
                <a:latin typeface="Avenir Next LT Pro Light"/>
                <a:ea typeface="+mn-ea"/>
                <a:cs typeface="+mn-cs"/>
              </a:rPr>
              <a:pPr marL="0" marR="0" lvl="0" indent="0" defTabSz="914400" rtl="0" eaLnBrk="1" fontAlgn="auto" latinLnBrk="0" hangingPunct="1">
                <a:spcBef>
                  <a:spcPts val="0"/>
                </a:spcBef>
                <a:spcAft>
                  <a:spcPts val="600"/>
                </a:spcAft>
                <a:buClrTx/>
                <a:buSzTx/>
                <a:buFontTx/>
                <a:buNone/>
                <a:tabLst/>
                <a:defRPr/>
              </a:pPr>
              <a:t>63</a:t>
            </a:fld>
            <a:endParaRPr kumimoji="0" lang="en-US" b="0" i="0" u="none" strike="noStrike" kern="1200" cap="none" spc="0" normalizeH="0" baseline="0" noProof="0" dirty="0">
              <a:ln>
                <a:noFill/>
              </a:ln>
              <a:solidFill>
                <a:schemeClr val="tx1"/>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34309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387927" y="1028701"/>
            <a:ext cx="3248863" cy="3020785"/>
          </a:xfrm>
        </p:spPr>
        <p:txBody>
          <a:bodyPr>
            <a:normAutofit/>
          </a:bodyPr>
          <a:lstStyle/>
          <a:p>
            <a:pPr algn="r"/>
            <a:r>
              <a:rPr lang="en-NZ" sz="3000" dirty="0">
                <a:solidFill>
                  <a:schemeClr val="bg1"/>
                </a:solidFill>
                <a:latin typeface="Tahoma" panose="020B0604030504040204" pitchFamily="34" charset="0"/>
                <a:ea typeface="Tahoma" panose="020B0604030504040204" pitchFamily="34" charset="0"/>
                <a:cs typeface="Tahoma" panose="020B0604030504040204" pitchFamily="34" charset="0"/>
              </a:rPr>
              <a:t>answers for the future?</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4425763" y="474943"/>
            <a:ext cx="6342851" cy="5933799"/>
          </a:xfrm>
        </p:spPr>
        <p:txBody>
          <a:bodyPr>
            <a:normAutofit/>
          </a:bodyPr>
          <a:lstStyle/>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NZ"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NZ" sz="3200" b="1" dirty="0">
                <a:solidFill>
                  <a:srgbClr val="0070C0"/>
                </a:solidFill>
                <a:latin typeface="Tahoma" panose="020B0604030504040204" pitchFamily="34" charset="0"/>
                <a:ea typeface="Tahoma" panose="020B0604030504040204" pitchFamily="34" charset="0"/>
                <a:cs typeface="Tahoma" panose="020B0604030504040204" pitchFamily="34" charset="0"/>
              </a:rPr>
              <a:t>Let us know what you think and email any “answers for the future” or any suggestions/ideas to:</a:t>
            </a: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NZ" sz="3200" dirty="0">
                <a:solidFill>
                  <a:srgbClr val="002060"/>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secretary@freemasonsnz.org</a:t>
            </a:r>
            <a:r>
              <a:rPr lang="en-NZ" sz="32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lvl="1">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18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1800" i="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a:xfrm>
            <a:off x="11669678" y="6408742"/>
            <a:ext cx="438652" cy="448830"/>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C01389E6-C847-4AD0-B56D-D205B2EAB1EE}" type="slidenum">
              <a:rPr kumimoji="0" lang="en-US" b="0" i="0" u="none" strike="noStrike" kern="1200" cap="none" spc="0" normalizeH="0" baseline="0" noProof="0">
                <a:ln>
                  <a:noFill/>
                </a:ln>
                <a:solidFill>
                  <a:schemeClr val="tx1"/>
                </a:solidFill>
                <a:effectLst/>
                <a:uLnTx/>
                <a:uFillTx/>
                <a:latin typeface="Avenir Next LT Pro Light"/>
                <a:ea typeface="+mn-ea"/>
                <a:cs typeface="+mn-cs"/>
              </a:rPr>
              <a:pPr marL="0" marR="0" lvl="0" indent="0" defTabSz="914400" rtl="0" eaLnBrk="1" fontAlgn="auto" latinLnBrk="0" hangingPunct="1">
                <a:spcBef>
                  <a:spcPts val="0"/>
                </a:spcBef>
                <a:spcAft>
                  <a:spcPts val="600"/>
                </a:spcAft>
                <a:buClrTx/>
                <a:buSzTx/>
                <a:buFontTx/>
                <a:buNone/>
                <a:tabLst/>
                <a:defRPr/>
              </a:pPr>
              <a:t>64</a:t>
            </a:fld>
            <a:endParaRPr kumimoji="0" lang="en-US" b="0" i="0" u="none" strike="noStrike" kern="1200" cap="none" spc="0" normalizeH="0" baseline="0" noProof="0" dirty="0">
              <a:ln>
                <a:noFill/>
              </a:ln>
              <a:solidFill>
                <a:schemeClr val="tx1"/>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513598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095526"/>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So, for the avoidance of doubt…</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1988598"/>
            <a:ext cx="9432524" cy="4394459"/>
          </a:xfrm>
        </p:spPr>
        <p:txBody>
          <a:bodyPr>
            <a:normAutofit/>
          </a:bodyPr>
          <a:lstStyle/>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Rule 2 (m) of the Book of Constitution (“BoC”) states:</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Rule 120 of the BoC states:</a:t>
            </a: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rPr>
              <a:t>So, please remember this as there will be frequent references to “Grand Lodge” throughout this presentation.</a:t>
            </a:r>
          </a:p>
          <a:p>
            <a:pPr marL="0" indent="0">
              <a:buNone/>
            </a:pPr>
            <a:endParaRPr lang="en-NZ"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pic>
        <p:nvPicPr>
          <p:cNvPr id="7" name="Picture 6">
            <a:extLst>
              <a:ext uri="{FF2B5EF4-FFF2-40B4-BE49-F238E27FC236}">
                <a16:creationId xmlns:a16="http://schemas.microsoft.com/office/drawing/2014/main" id="{6ABB7A45-9FBC-4538-B378-05184B79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005" y="2857450"/>
            <a:ext cx="7929431" cy="711372"/>
          </a:xfrm>
          <a:prstGeom prst="rect">
            <a:avLst/>
          </a:prstGeom>
        </p:spPr>
      </p:pic>
      <p:pic>
        <p:nvPicPr>
          <p:cNvPr id="9" name="Picture 8">
            <a:extLst>
              <a:ext uri="{FF2B5EF4-FFF2-40B4-BE49-F238E27FC236}">
                <a16:creationId xmlns:a16="http://schemas.microsoft.com/office/drawing/2014/main" id="{A2C32F8E-A683-458D-8CE7-2A1E6FA79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259" y="4535218"/>
            <a:ext cx="7245177" cy="711373"/>
          </a:xfrm>
          <a:prstGeom prst="rect">
            <a:avLst/>
          </a:prstGeom>
        </p:spPr>
      </p:pic>
    </p:spTree>
    <p:extLst>
      <p:ext uri="{BB962C8B-B14F-4D97-AF65-F5344CB8AC3E}">
        <p14:creationId xmlns:p14="http://schemas.microsoft.com/office/powerpoint/2010/main" val="3365521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1512666"/>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All trusts (including Lodge Trusts) are governed by the Trusts act 2019</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2485748"/>
            <a:ext cx="9432524" cy="3576724"/>
          </a:xfrm>
        </p:spPr>
        <p:txBody>
          <a:bodyPr>
            <a:normAutofit/>
          </a:bodyPr>
          <a:lstStyle/>
          <a:p>
            <a:pPr marL="0" indent="0">
              <a:buNone/>
            </a:pPr>
            <a:endParaRPr lang="en-NZ" sz="32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NZ" sz="3200" b="1" dirty="0">
                <a:latin typeface="Tahoma" panose="020B0604030504040204" pitchFamily="34" charset="0"/>
                <a:ea typeface="Tahoma" panose="020B0604030504040204" pitchFamily="34" charset="0"/>
                <a:cs typeface="Tahoma" panose="020B0604030504040204" pitchFamily="34" charset="0"/>
              </a:rPr>
              <a:t>…under which Trustees have 2 sets of duties:</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Five (5) Mandatory Duties, and;</a:t>
            </a: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Ten (10) Default Duties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1350355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87F-15F7-4ED7-B19E-3B45139548C0}"/>
              </a:ext>
            </a:extLst>
          </p:cNvPr>
          <p:cNvSpPr>
            <a:spLocks noGrp="1"/>
          </p:cNvSpPr>
          <p:nvPr>
            <p:ph type="title"/>
          </p:nvPr>
        </p:nvSpPr>
        <p:spPr>
          <a:xfrm>
            <a:off x="1371600" y="795528"/>
            <a:ext cx="9432524" cy="2160736"/>
          </a:xfrm>
        </p:spPr>
        <p:txBody>
          <a:bodyPr>
            <a:normAutofit fontScale="90000"/>
          </a:bodyPr>
          <a:lstStyle/>
          <a:p>
            <a:pPr algn="ctr"/>
            <a:r>
              <a:rPr lang="en-NZ" dirty="0">
                <a:latin typeface="Tahoma" panose="020B0604030504040204" pitchFamily="34" charset="0"/>
                <a:ea typeface="Tahoma" panose="020B0604030504040204" pitchFamily="34" charset="0"/>
                <a:cs typeface="Tahoma" panose="020B0604030504040204" pitchFamily="34" charset="0"/>
              </a:rPr>
              <a:t>Now let's look at the mandatory duties and what they mean for lodge trustees</a:t>
            </a:r>
          </a:p>
        </p:txBody>
      </p:sp>
      <p:sp>
        <p:nvSpPr>
          <p:cNvPr id="3" name="Content Placeholder 2">
            <a:extLst>
              <a:ext uri="{FF2B5EF4-FFF2-40B4-BE49-F238E27FC236}">
                <a16:creationId xmlns:a16="http://schemas.microsoft.com/office/drawing/2014/main" id="{678BD720-17B6-4D67-94F5-B4DCAB26CF35}"/>
              </a:ext>
            </a:extLst>
          </p:cNvPr>
          <p:cNvSpPr>
            <a:spLocks noGrp="1"/>
          </p:cNvSpPr>
          <p:nvPr>
            <p:ph idx="1"/>
          </p:nvPr>
        </p:nvSpPr>
        <p:spPr>
          <a:xfrm>
            <a:off x="1371600" y="3053918"/>
            <a:ext cx="9432524" cy="3008554"/>
          </a:xfrm>
        </p:spPr>
        <p:txBody>
          <a:bodyPr>
            <a:normAutofit/>
          </a:bodyPr>
          <a:lstStyle/>
          <a:p>
            <a:pPr marL="0" indent="0">
              <a:buNone/>
            </a:pPr>
            <a:endPar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NZ" sz="3200" dirty="0">
                <a:solidFill>
                  <a:srgbClr val="0070C0"/>
                </a:solidFill>
                <a:latin typeface="Tahoma" panose="020B0604030504040204" pitchFamily="34" charset="0"/>
                <a:ea typeface="Tahoma" panose="020B0604030504040204" pitchFamily="34" charset="0"/>
                <a:cs typeface="Tahoma" panose="020B0604030504040204" pitchFamily="34" charset="0"/>
              </a:rPr>
              <a:t>A duty to know the terms of the trust which, in a masonic context means…..</a:t>
            </a:r>
          </a:p>
          <a:p>
            <a:pPr>
              <a:buFont typeface="Wingdings" panose="05000000000000000000" pitchFamily="2" charset="2"/>
              <a:buChar char="Ø"/>
            </a:pPr>
            <a:r>
              <a:rPr lang="en-NZ" sz="3200" dirty="0">
                <a:solidFill>
                  <a:srgbClr val="FF0000"/>
                </a:solidFill>
                <a:latin typeface="Tahoma" panose="020B0604030504040204" pitchFamily="34" charset="0"/>
                <a:ea typeface="Tahoma" panose="020B0604030504040204" pitchFamily="34" charset="0"/>
                <a:cs typeface="Tahoma" panose="020B0604030504040204" pitchFamily="34" charset="0"/>
              </a:rPr>
              <a:t>You must know your lodge By-Laws</a:t>
            </a:r>
          </a:p>
          <a:p>
            <a:pPr marL="0" indent="0">
              <a:buNone/>
            </a:pPr>
            <a:endParaRPr lang="en-NZ"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NZ"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0AF3EF-681A-462F-8AB5-B9234C1375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blue and yellow logo&#10;&#10;Description automatically generated">
            <a:extLst>
              <a:ext uri="{FF2B5EF4-FFF2-40B4-BE49-F238E27FC236}">
                <a16:creationId xmlns:a16="http://schemas.microsoft.com/office/drawing/2014/main" id="{B48BA59F-01BF-4F6D-B4B4-F76063D0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666" y="5531133"/>
            <a:ext cx="902037" cy="851924"/>
          </a:xfrm>
          <a:prstGeom prst="rect">
            <a:avLst/>
          </a:prstGeom>
        </p:spPr>
      </p:pic>
    </p:spTree>
    <p:extLst>
      <p:ext uri="{BB962C8B-B14F-4D97-AF65-F5344CB8AC3E}">
        <p14:creationId xmlns:p14="http://schemas.microsoft.com/office/powerpoint/2010/main" val="3483650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7D23692-4973-4B48-8DE4-35B26F071D20}">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868FFD8AB85D438BE4CCCF88993E87" ma:contentTypeVersion="17" ma:contentTypeDescription="Create a new document." ma:contentTypeScope="" ma:versionID="b54c877c8d50d07166fdaead523978c3">
  <xsd:schema xmlns:xsd="http://www.w3.org/2001/XMLSchema" xmlns:xs="http://www.w3.org/2001/XMLSchema" xmlns:p="http://schemas.microsoft.com/office/2006/metadata/properties" xmlns:ns3="7d924362-c9b8-4851-b698-ee8e10202fd9" xmlns:ns4="e0b9ff44-7328-4d59-891d-b7d90b8ac480" targetNamespace="http://schemas.microsoft.com/office/2006/metadata/properties" ma:root="true" ma:fieldsID="c9e1584979746df20da7007229bf4b4d" ns3:_="" ns4:_="">
    <xsd:import namespace="7d924362-c9b8-4851-b698-ee8e10202fd9"/>
    <xsd:import namespace="e0b9ff44-7328-4d59-891d-b7d90b8ac4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LengthInSeconds"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924362-c9b8-4851-b698-ee8e10202fd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b9ff44-7328-4d59-891d-b7d90b8ac48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55F4BD-0317-4AF6-8157-D92C76ADBC2F}">
  <ds:schemaRefs>
    <ds:schemaRef ds:uri="http://schemas.microsoft.com/sharepoint/v3/contenttype/forms"/>
  </ds:schemaRefs>
</ds:datastoreItem>
</file>

<file path=customXml/itemProps2.xml><?xml version="1.0" encoding="utf-8"?>
<ds:datastoreItem xmlns:ds="http://schemas.openxmlformats.org/officeDocument/2006/customXml" ds:itemID="{807769F6-CA56-4ED0-A3DD-83CF25AC4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924362-c9b8-4851-b698-ee8e10202fd9"/>
    <ds:schemaRef ds:uri="e0b9ff44-7328-4d59-891d-b7d90b8ac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EF6644-3570-4E4A-ADA0-9D34AB151431}">
  <ds:schemaRef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e0b9ff44-7328-4d59-891d-b7d90b8ac480"/>
    <ds:schemaRef ds:uri="7d924362-c9b8-4851-b698-ee8e10202fd9"/>
  </ds:schemaRefs>
</ds:datastoreItem>
</file>

<file path=docProps/app.xml><?xml version="1.0" encoding="utf-8"?>
<Properties xmlns="http://schemas.openxmlformats.org/officeDocument/2006/extended-properties" xmlns:vt="http://schemas.openxmlformats.org/officeDocument/2006/docPropsVTypes">
  <TotalTime>2918</TotalTime>
  <Words>3925</Words>
  <Application>Microsoft Office PowerPoint</Application>
  <PresentationFormat>Widescreen</PresentationFormat>
  <Paragraphs>470</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Avenir Next LT Pro</vt:lpstr>
      <vt:lpstr>Avenir Next LT Pro Light</vt:lpstr>
      <vt:lpstr>Comic Sans MS</vt:lpstr>
      <vt:lpstr>Tahoma</vt:lpstr>
      <vt:lpstr>Wingdings</vt:lpstr>
      <vt:lpstr>GradientRiseVTI</vt:lpstr>
      <vt:lpstr>TRUSTEE LIABILITY, PROPERTY &amp; INSURANCE ISSUES</vt:lpstr>
      <vt:lpstr>TRUSTEE LIABILITY, PROPERTY &amp; INSURANCE ISSUES</vt:lpstr>
      <vt:lpstr>How a trust works….</vt:lpstr>
      <vt:lpstr>So, how does this apply to a lodge?</vt:lpstr>
      <vt:lpstr>What happens when a trust is wound up?</vt:lpstr>
      <vt:lpstr>What happens when a Masonic trust (a Lodge) is wound up?</vt:lpstr>
      <vt:lpstr>So, for the avoidance of doubt…</vt:lpstr>
      <vt:lpstr>All trusts (including Lodge Trusts) are governed by the Trusts act 2019</vt:lpstr>
      <vt:lpstr>Now let's look at the mandatory duties and what they mean for lodge trustees</vt:lpstr>
      <vt:lpstr>Now let's look at the mandatory duties and what they mean for lodge trustees</vt:lpstr>
      <vt:lpstr>Now let's look at the mandatory duties and what they mean for lodge trustees</vt:lpstr>
      <vt:lpstr>Now let's look at the mandatory duties and what they mean for lodge trustees</vt:lpstr>
      <vt:lpstr>Now let's look at the mandatory duties and what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So, what are the default duties and what do they mean for lodge trustees</vt:lpstr>
      <vt:lpstr>What happens when a trustee retires, resigns or dies?</vt:lpstr>
      <vt:lpstr>And one last very important point...</vt:lpstr>
      <vt:lpstr>Now isn’t this a strange coincidence….</vt:lpstr>
      <vt:lpstr>So…</vt:lpstr>
      <vt:lpstr>Questions on trustee duties</vt:lpstr>
      <vt:lpstr>And a final comment about lodge by-laws…</vt:lpstr>
      <vt:lpstr>Why are some of these clauses now invalid?</vt:lpstr>
      <vt:lpstr>Why are some of these clauses now invalid?</vt:lpstr>
      <vt:lpstr>Now let’s talk about property &amp; insurance issues</vt:lpstr>
      <vt:lpstr>property &amp; insurance committee</vt:lpstr>
      <vt:lpstr>Let’s begin with a few horror stories</vt:lpstr>
      <vt:lpstr>Let’s begin with a few horror stories</vt:lpstr>
      <vt:lpstr>Now, this is important…</vt:lpstr>
      <vt:lpstr>…Let’s not adopt the insular attitude of…</vt:lpstr>
      <vt:lpstr>What are the problems?</vt:lpstr>
      <vt:lpstr>Can someone tell me what the difference between this…</vt:lpstr>
      <vt:lpstr>And this is?</vt:lpstr>
      <vt:lpstr>The answer?</vt:lpstr>
      <vt:lpstr>So, why is this important?</vt:lpstr>
      <vt:lpstr>So, why is this important?</vt:lpstr>
      <vt:lpstr>So, why is this important?</vt:lpstr>
      <vt:lpstr>So, why is this important?</vt:lpstr>
      <vt:lpstr>So, once again…</vt:lpstr>
      <vt:lpstr>Questions on property issues</vt:lpstr>
      <vt:lpstr>…and what about insurance issues?</vt:lpstr>
      <vt:lpstr>…so, what can we expect for the 2024 renewal (due on 31st August?</vt:lpstr>
      <vt:lpstr>What does this mean for masonic properties?</vt:lpstr>
      <vt:lpstr>What does this mean for masonic property-owning entities?</vt:lpstr>
      <vt:lpstr>What happens when you insure for less than replacement value?</vt:lpstr>
      <vt:lpstr>Why might an insurer decline or limit a claim if there are outstanding long-term maintenance issues?</vt:lpstr>
      <vt:lpstr>Why might an insurer decline or limit a claim if there are outstanding long-term maintenance issues?</vt:lpstr>
      <vt:lpstr>What should trustees/directors do if insurance premiums are unaffordable of it is uneconomic to replace the building?</vt:lpstr>
      <vt:lpstr>What should trustees/directors do if insurance premiums are unaffordable of it is uneconomic to replace the building?</vt:lpstr>
      <vt:lpstr>What should trustees/directors do if insurance premiums are unaffordable of it is uneconomic to replace the building?</vt:lpstr>
      <vt:lpstr>What should trustees/directors do if insurance premiums are unaffordable of it is uneconomic to replace the building?</vt:lpstr>
      <vt:lpstr>Why do the trustees of grand lodge need to be advised?</vt:lpstr>
      <vt:lpstr>So, at the risk of sounding like a broken record…</vt:lpstr>
      <vt:lpstr>Questions on insurance issues</vt:lpstr>
      <vt:lpstr>Questions for the future?</vt:lpstr>
      <vt:lpstr>answers for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TRUSTEE LIABILITY, PROPERTY &amp; INSURANCE ISSUES</dc:title>
  <dc:creator>Cameron Smith</dc:creator>
  <cp:lastModifiedBy>Cameron Smith</cp:lastModifiedBy>
  <cp:revision>6</cp:revision>
  <dcterms:created xsi:type="dcterms:W3CDTF">2024-06-02T23:16:52Z</dcterms:created>
  <dcterms:modified xsi:type="dcterms:W3CDTF">2024-06-21T07:18:23Z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0x010100D0868FFD8AB85D438BE4CCCF88993E87</vt:lpwstr>
  </property>
</Properties>
</file>